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3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4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5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6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7.xml" ContentType="application/vnd.openxmlformats-officedocument.theme+xml"/>
  <Override PartName="/ppt/slideLayouts/slideLayout27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4" r:id="rId5"/>
    <p:sldMasterId id="2147483798" r:id="rId6"/>
    <p:sldMasterId id="2147483691" r:id="rId7"/>
    <p:sldMasterId id="2147483757" r:id="rId8"/>
    <p:sldMasterId id="2147483790" r:id="rId9"/>
    <p:sldMasterId id="2147483812" r:id="rId10"/>
    <p:sldMasterId id="2147483821" r:id="rId11"/>
    <p:sldMasterId id="2147483841" r:id="rId12"/>
    <p:sldMasterId id="2147483886" r:id="rId13"/>
    <p:sldMasterId id="2147483893" r:id="rId14"/>
    <p:sldMasterId id="2147483954" r:id="rId15"/>
    <p:sldMasterId id="2147483963" r:id="rId16"/>
    <p:sldMasterId id="2147484011" r:id="rId17"/>
    <p:sldMasterId id="2147484026" r:id="rId18"/>
    <p:sldMasterId id="2147484043" r:id="rId19"/>
    <p:sldMasterId id="2147484059" r:id="rId20"/>
    <p:sldMasterId id="2147484086" r:id="rId21"/>
  </p:sldMasterIdLst>
  <p:notesMasterIdLst>
    <p:notesMasterId r:id="rId34"/>
  </p:notesMasterIdLst>
  <p:sldIdLst>
    <p:sldId id="260" r:id="rId22"/>
    <p:sldId id="2147473720" r:id="rId23"/>
    <p:sldId id="2147479692" r:id="rId24"/>
    <p:sldId id="2147479687" r:id="rId25"/>
    <p:sldId id="2147479691" r:id="rId26"/>
    <p:sldId id="2147479688" r:id="rId27"/>
    <p:sldId id="2147479693" r:id="rId28"/>
    <p:sldId id="2147479689" r:id="rId29"/>
    <p:sldId id="2147479690" r:id="rId30"/>
    <p:sldId id="2147473509" r:id="rId31"/>
    <p:sldId id="266" r:id="rId32"/>
    <p:sldId id="2147479694" r:id="rId3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8C52-A465-4C5F-A24F-F9B2CD80D9B8}" v="454" dt="2026-02-03T07:01:10.495"/>
    <p1510:client id="{EC27E767-32AE-41CD-9A15-D275D70C65DC}" v="1" dt="2026-02-03T07:10:23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microsoft.com/office/2015/10/relationships/revisionInfo" Target="revisionInfo.xml"/><Relationship Id="rId21" Type="http://schemas.openxmlformats.org/officeDocument/2006/relationships/slideMaster" Target="slideMasters/slideMaster1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>
                <a:latin typeface="+mj-lt"/>
                <a:cs typeface="Poppins ExtraBold" panose="00000900000000000000" pitchFamily="2" charset="0"/>
              </a:rPr>
              <a:t>Otsikko</a:t>
            </a:r>
            <a:endParaRPr lang="en-US" b="1">
              <a:latin typeface="+mj-lt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>
                <a:latin typeface="+mj-lt"/>
                <a:cs typeface="Poppins ExtraBold" panose="00000900000000000000" pitchFamily="2" charset="0"/>
              </a:rPr>
              <a:t>Otsikko</a:t>
            </a:r>
            <a:endParaRPr lang="en-US" b="1">
              <a:latin typeface="+mj-lt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35CF-8065-4C69-9984-0BC743B0254E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954-BDA2-4ED7-ACF3-3E879C1A1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2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40EA1-19D4-F2D8-4A5C-E46000B1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3095433-5353-70A1-7739-B9498A30A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281EB30-94E4-53A7-9B4E-674798B2B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223903-8CB1-2F4D-360D-B2E244852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2F76F-5E80-42BA-B04F-7EDAC147733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2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AAB6-008B-3158-3C4C-49F19EB7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BBA7C2F-7ABE-DB31-641E-777C4C345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7EF3E5A-8660-0D7C-DA0E-847FD62F3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71CC61-3795-A3DA-2629-03F701FC7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28D0-16EF-4BE3-B2E3-7BACDBE867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2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4.png"/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4.pn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4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44.png"/><Relationship Id="rId4" Type="http://schemas.openxmlformats.org/officeDocument/2006/relationships/image" Target="../media/image164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44.png"/><Relationship Id="rId4" Type="http://schemas.openxmlformats.org/officeDocument/2006/relationships/image" Target="../media/image164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4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2" Type="http://schemas.openxmlformats.org/officeDocument/2006/relationships/image" Target="../media/image14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4.png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9.png"/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svg"/><Relationship Id="rId42" Type="http://schemas.openxmlformats.org/officeDocument/2006/relationships/image" Target="../media/image49.png"/><Relationship Id="rId47" Type="http://schemas.openxmlformats.org/officeDocument/2006/relationships/image" Target="../media/image54.svg"/><Relationship Id="rId63" Type="http://schemas.openxmlformats.org/officeDocument/2006/relationships/image" Target="../media/image70.sv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svg"/><Relationship Id="rId16" Type="http://schemas.openxmlformats.org/officeDocument/2006/relationships/image" Target="../media/image23.png"/><Relationship Id="rId11" Type="http://schemas.openxmlformats.org/officeDocument/2006/relationships/image" Target="../media/image18.sv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53" Type="http://schemas.openxmlformats.org/officeDocument/2006/relationships/image" Target="../media/image60.svg"/><Relationship Id="rId58" Type="http://schemas.openxmlformats.org/officeDocument/2006/relationships/image" Target="../media/image65.png"/><Relationship Id="rId74" Type="http://schemas.openxmlformats.org/officeDocument/2006/relationships/image" Target="../media/image81.png"/><Relationship Id="rId79" Type="http://schemas.openxmlformats.org/officeDocument/2006/relationships/image" Target="../media/image86.svg"/><Relationship Id="rId5" Type="http://schemas.openxmlformats.org/officeDocument/2006/relationships/image" Target="../media/image12.svg"/><Relationship Id="rId90" Type="http://schemas.openxmlformats.org/officeDocument/2006/relationships/image" Target="../media/image97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43" Type="http://schemas.openxmlformats.org/officeDocument/2006/relationships/image" Target="../media/image50.svg"/><Relationship Id="rId48" Type="http://schemas.openxmlformats.org/officeDocument/2006/relationships/image" Target="../media/image55.png"/><Relationship Id="rId64" Type="http://schemas.openxmlformats.org/officeDocument/2006/relationships/image" Target="../media/image71.png"/><Relationship Id="rId69" Type="http://schemas.openxmlformats.org/officeDocument/2006/relationships/image" Target="../media/image76.svg"/><Relationship Id="rId8" Type="http://schemas.openxmlformats.org/officeDocument/2006/relationships/image" Target="../media/image15.png"/><Relationship Id="rId51" Type="http://schemas.openxmlformats.org/officeDocument/2006/relationships/image" Target="../media/image58.sv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svg"/><Relationship Id="rId93" Type="http://schemas.openxmlformats.org/officeDocument/2006/relationships/image" Target="../media/image100.svg"/><Relationship Id="rId3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svg"/><Relationship Id="rId67" Type="http://schemas.openxmlformats.org/officeDocument/2006/relationships/image" Target="../media/image74.svg"/><Relationship Id="rId20" Type="http://schemas.openxmlformats.org/officeDocument/2006/relationships/image" Target="../media/image27.png"/><Relationship Id="rId41" Type="http://schemas.openxmlformats.org/officeDocument/2006/relationships/image" Target="../media/image48.sv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svg"/><Relationship Id="rId83" Type="http://schemas.openxmlformats.org/officeDocument/2006/relationships/image" Target="../media/image90.svg"/><Relationship Id="rId88" Type="http://schemas.openxmlformats.org/officeDocument/2006/relationships/image" Target="../media/image95.png"/><Relationship Id="rId91" Type="http://schemas.openxmlformats.org/officeDocument/2006/relationships/image" Target="../media/image98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svg"/><Relationship Id="rId57" Type="http://schemas.openxmlformats.org/officeDocument/2006/relationships/image" Target="../media/image64.svg"/><Relationship Id="rId10" Type="http://schemas.openxmlformats.org/officeDocument/2006/relationships/image" Target="../media/image17.png"/><Relationship Id="rId31" Type="http://schemas.openxmlformats.org/officeDocument/2006/relationships/image" Target="../media/image38.sv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svg"/><Relationship Id="rId73" Type="http://schemas.openxmlformats.org/officeDocument/2006/relationships/image" Target="../media/image80.svg"/><Relationship Id="rId78" Type="http://schemas.openxmlformats.org/officeDocument/2006/relationships/image" Target="../media/image85.png"/><Relationship Id="rId81" Type="http://schemas.openxmlformats.org/officeDocument/2006/relationships/image" Target="../media/image88.svg"/><Relationship Id="rId86" Type="http://schemas.openxmlformats.org/officeDocument/2006/relationships/image" Target="../media/image93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9" Type="http://schemas.openxmlformats.org/officeDocument/2006/relationships/image" Target="../media/image46.sv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svg"/><Relationship Id="rId76" Type="http://schemas.openxmlformats.org/officeDocument/2006/relationships/image" Target="../media/image83.png"/><Relationship Id="rId7" Type="http://schemas.openxmlformats.org/officeDocument/2006/relationships/image" Target="../media/image14.svg"/><Relationship Id="rId71" Type="http://schemas.openxmlformats.org/officeDocument/2006/relationships/image" Target="../media/image78.svg"/><Relationship Id="rId92" Type="http://schemas.openxmlformats.org/officeDocument/2006/relationships/image" Target="../media/image99.png"/><Relationship Id="rId2" Type="http://schemas.openxmlformats.org/officeDocument/2006/relationships/image" Target="../media/image9.png"/><Relationship Id="rId29" Type="http://schemas.openxmlformats.org/officeDocument/2006/relationships/image" Target="../media/image36.sv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svg"/><Relationship Id="rId66" Type="http://schemas.openxmlformats.org/officeDocument/2006/relationships/image" Target="../media/image73.png"/><Relationship Id="rId87" Type="http://schemas.openxmlformats.org/officeDocument/2006/relationships/image" Target="../media/image94.svg"/><Relationship Id="rId61" Type="http://schemas.openxmlformats.org/officeDocument/2006/relationships/image" Target="../media/image68.svg"/><Relationship Id="rId82" Type="http://schemas.openxmlformats.org/officeDocument/2006/relationships/image" Target="../media/image89.png"/><Relationship Id="rId19" Type="http://schemas.openxmlformats.org/officeDocument/2006/relationships/image" Target="../media/image26.sv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56" Type="http://schemas.openxmlformats.org/officeDocument/2006/relationships/image" Target="../media/image63.png"/><Relationship Id="rId77" Type="http://schemas.openxmlformats.org/officeDocument/2006/relationships/image" Target="../media/image84.svg"/></Relationships>
</file>

<file path=ppt/slideLayouts/_rels/slideLayout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9" Type="http://schemas.openxmlformats.org/officeDocument/2006/relationships/image" Target="../media/image138.svg"/><Relationship Id="rId21" Type="http://schemas.openxmlformats.org/officeDocument/2006/relationships/image" Target="../media/image120.svg"/><Relationship Id="rId34" Type="http://schemas.openxmlformats.org/officeDocument/2006/relationships/image" Target="../media/image133.png"/><Relationship Id="rId7" Type="http://schemas.openxmlformats.org/officeDocument/2006/relationships/image" Target="../media/image106.sv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svg"/><Relationship Id="rId41" Type="http://schemas.openxmlformats.org/officeDocument/2006/relationships/image" Target="../media/image140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37" Type="http://schemas.openxmlformats.org/officeDocument/2006/relationships/image" Target="../media/image136.svg"/><Relationship Id="rId40" Type="http://schemas.openxmlformats.org/officeDocument/2006/relationships/image" Target="../media/image139.png"/><Relationship Id="rId5" Type="http://schemas.openxmlformats.org/officeDocument/2006/relationships/image" Target="../media/image104.svg"/><Relationship Id="rId15" Type="http://schemas.openxmlformats.org/officeDocument/2006/relationships/image" Target="../media/image114.svg"/><Relationship Id="rId23" Type="http://schemas.openxmlformats.org/officeDocument/2006/relationships/image" Target="../media/image122.sv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10" Type="http://schemas.openxmlformats.org/officeDocument/2006/relationships/image" Target="../media/image109.png"/><Relationship Id="rId19" Type="http://schemas.openxmlformats.org/officeDocument/2006/relationships/image" Target="../media/image118.svg"/><Relationship Id="rId31" Type="http://schemas.openxmlformats.org/officeDocument/2006/relationships/image" Target="../media/image130.svg"/><Relationship Id="rId4" Type="http://schemas.openxmlformats.org/officeDocument/2006/relationships/image" Target="../media/image103.png"/><Relationship Id="rId9" Type="http://schemas.openxmlformats.org/officeDocument/2006/relationships/image" Target="../media/image108.sv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svg"/><Relationship Id="rId30" Type="http://schemas.openxmlformats.org/officeDocument/2006/relationships/image" Target="../media/image129.png"/><Relationship Id="rId35" Type="http://schemas.openxmlformats.org/officeDocument/2006/relationships/image" Target="../media/image134.svg"/><Relationship Id="rId8" Type="http://schemas.openxmlformats.org/officeDocument/2006/relationships/image" Target="../media/image107.png"/><Relationship Id="rId3" Type="http://schemas.openxmlformats.org/officeDocument/2006/relationships/image" Target="../media/image102.svg"/><Relationship Id="rId12" Type="http://schemas.openxmlformats.org/officeDocument/2006/relationships/image" Target="../media/image111.png"/><Relationship Id="rId17" Type="http://schemas.openxmlformats.org/officeDocument/2006/relationships/image" Target="../media/image116.svg"/><Relationship Id="rId25" Type="http://schemas.openxmlformats.org/officeDocument/2006/relationships/image" Target="../media/image124.svg"/><Relationship Id="rId33" Type="http://schemas.openxmlformats.org/officeDocument/2006/relationships/image" Target="../media/image132.svg"/><Relationship Id="rId38" Type="http://schemas.openxmlformats.org/officeDocument/2006/relationships/image" Target="../media/image13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2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2.pn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2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2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2" Type="http://schemas.openxmlformats.org/officeDocument/2006/relationships/image" Target="../media/image14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2.pn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08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290E2D-00E2-2440-B137-8555BA04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553" y="6213846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919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42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0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01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836075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02691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63102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3102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456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524196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851137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100478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13294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2763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7867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032767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916350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69968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3057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98115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21625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574734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435399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2986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655274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839753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753081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10008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463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984829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562526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365687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912011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16847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905763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166785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82020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54787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3080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82F323-2EDB-A073-28D6-F8A13D5A01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2720" y="6045200"/>
            <a:ext cx="323088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9143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384784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429579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448960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880160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547953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829166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417835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623156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441102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129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2C7BEF-F06E-4959-BC5A-880D2579D10D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73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138054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259427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5E45DE-EBC7-E7D5-5AAD-9815B696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9AE96D-A197-CA89-243B-FE28EE6D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F90686-7D26-E433-0BDF-207490B73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2B11C8D-BB54-0724-C627-6D0EC9695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8C63C25-B609-6E5E-4D71-33581EFAD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0154828-5BC6-36B1-BB10-553D8D68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ECA0-92C1-478B-90A6-506CF20D284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CC39273-EFD0-FDB4-5F29-FD424460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0548AD4-3DA5-29A9-6B55-3A7BE3C6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BDC3-014D-47DF-987B-BA5C63AEDA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0702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213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290E2D-00E2-2440-B137-8555BA04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553" y="6213846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3995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299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168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81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34575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9EE2A8-4B8C-4B59-B0E9-863C5F933A61}" type="datetime1">
              <a:rPr lang="fi-FI" smtClean="0"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22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14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BDC3D3-EB17-0487-C235-F850563B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A486FA2-7EDF-3CDE-B2A8-1996C5B90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52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2381EF-57A8-1C05-84A9-9F84FAD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246D6B-7EFD-7283-0002-4A923D4AC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59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789E84-8A5C-DB4D-D671-48F749607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82796DA-BEA0-4465-9E93-22077412D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84B0-2C02-F0EA-E198-48708A5C6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39C43C-5564-E805-F83D-57CA4C62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7287D95-9B25-2EEE-C282-35C35AAE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AD851-75FD-EE7E-0311-160F142B6E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9E8124-A72D-82EF-A10A-62076758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2CFC2-F2C6-6CB2-C15F-59B17FEF5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AFC004A-208D-2813-7671-A92B74004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85ABF-EA37-24F1-7E54-E0F5F2650E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D34969-E7E7-A1CC-2089-9286F0AD5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932645C-9B8B-CE6D-9E8D-3CFC3CAF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1B1B1-E887-A8B2-96BE-5C348E982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6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686C3A-3338-33B3-4014-A81860A03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6DF4-A755-9C6C-D0AF-F7BF23E8E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DF2EC5-DFA4-5829-E4D2-3DB5E9CD8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352E5-E8E2-69F4-E113-3A0204B63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1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CE76DBD-9ABD-401A-ACC4-8E3C979D470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0045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103EF-D491-2B2E-5A12-8423BBBC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1A9D2E-6634-2D56-5A08-813213E3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52896-9341-9DAA-EF28-6A97DA17E5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9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19AFE8-E73B-4649-BB07-09874BCD4AA0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05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6CF40-C63D-4563-8757-6DC4E6BF2D2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6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FE38DE-4805-4D44-9515-01E7263DA904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2183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64385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2E29E6-9516-AE5D-6DBA-246EE865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76314-D0CF-9625-4E2E-A27E93F9A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5AC2FB1-4057-3159-07A7-90A6B023B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E5A50-70BE-6EC2-40F1-6276C04A9A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8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B6EE8B-510D-2582-2E8F-CF526382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1744B-D15D-4350-0EE6-5772C9C90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-24350"/>
            <a:ext cx="12192000" cy="6882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F3D0C-FE85-C7EC-A872-C0FBF657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CA65C1-4299-B703-D330-E7D0BAA1C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2701EE-1F35-C743-235E-AB7EE8CC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9F848-5A1E-E6EF-A49E-79EB0302F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47EF7F-2D18-51EC-A1BF-867D0F7F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748E6B-8561-AFE5-0BA3-E3911081F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B42F6F-48E8-FD63-145C-0EFC8293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C3D0E-08E6-EA20-9AED-A24397703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760E5C-EBDA-4D35-835F-C4EA74A72D7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5290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C77C2D-AB76-4E93-9932-82DE0CFBEB11}" type="datetime1">
              <a:rPr lang="fi-FI" smtClean="0"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83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48692EF-5F1C-49F9-BF88-7C49994B5FB9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/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3063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AED8E3C-1D77-4DE1-BFA6-56BDED8E6778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/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7B04E-2799-662F-9CAA-A46A9D7BF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7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2F767F-4B32-61CB-41D9-97ACE580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284AA11-F116-0C2D-6365-9E10BF2B3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FA15F11-C54B-D75C-15F7-9C6CD64DCA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DC1E-E625-56D7-5B28-C726EBC46C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8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11C9894-9B0D-9070-9051-C5AD1B0D3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6C9F10-0002-CC49-B3C9-AB63B813D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5F33D-8FD3-DC26-6D70-64C844F5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9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D358D-59D4-EB64-C4BA-627E0A87F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3157EC-C27F-705F-1EB0-AE2FB8669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9FACA19-5E29-D984-E37B-132697769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DDF95-D22F-5BAA-8D9E-C3C52EEA7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F989EFB-CC76-1A6C-0180-CADD162A5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6DB4AB-5D53-D86F-808D-EF80F518A4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2A288-F21A-880E-A4B1-358303C64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11074-D964-8D79-5CB6-9C00D52BE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E037C29-8537-6613-CD21-A833F0AAB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67A4364-DB6E-C5E2-CFCA-5510547480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93CB-833A-4FC7-5E54-283FCCEFBB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D9C5B2-DC63-55C0-7B8D-97480E0422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AFFF87-42F1-640E-6C2A-FB87C74662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669504-7284-487A-BBF6-5814FE6001D3}" type="datetime1">
              <a:rPr lang="fi-FI" smtClean="0"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92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56331-1D7C-05B2-ECAD-7D602B0C5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57738-5D2D-C145-6F67-C41EA4614A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AFEDA0-A821-1F20-09A8-95633893F4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E6EEF4-E760-C298-3EE5-3BEC41C1C9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F2C78-08C0-EBA7-40CA-66ACFE6AD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82EED-C56B-A551-8C4C-0C5B2A2C93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54085" cy="4881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9F7C74-FDAC-47C9-85FF-A93A4A77D2DE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0123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47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97C5B-775D-DE4A-3667-8D6CE1D72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CCC3079-7194-8C22-A3D3-6F9394BB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4333C2-4842-7E2E-7937-68FB4249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F42FE-BAC9-ED7A-F790-059B6A85B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975CD3B-56F4-E72E-D322-CE977B611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7A5BB0-FCB8-3441-769B-7B72984F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CE78D-6AFE-DC2F-336D-89094EA78C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00A34-79C6-CA31-BA62-8237F08F2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D56D68-1234-F5E2-39DE-2029CF93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C4D5BE-3D46-96E4-B159-B2A61603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40DEB-E80D-CA6D-9A8E-6D6A520A8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892385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9E543F-39BF-5197-168E-B6E0B3BB0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1035ED-3820-3A06-220D-A2C466DE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2CAEA-20D8-DC75-D4EF-D5281E56F6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650BC-11D9-4094-3838-D5CF5F5DD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3C9DD4-B0E2-7119-BC2F-9DE4C3BD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5AA4F2-7AF6-3877-2D57-EA5475ED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84254-9B4C-4C3C-2FE9-DAA04A923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E96E634-4747-4C18-9630-96A196DBF87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F9888C-2AB6-AC37-F0E4-B2F2AD03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9181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7B669F9F-59AA-81A1-21C8-DC8F427FB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668" y="1299308"/>
            <a:ext cx="9918131" cy="47293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03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ADEE36B-1FB8-4D59-A82C-0E27C43A5F1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Vertical Title 1">
            <a:extLst>
              <a:ext uri="{FF2B5EF4-FFF2-40B4-BE49-F238E27FC236}">
                <a16:creationId xmlns:a16="http://schemas.microsoft.com/office/drawing/2014/main" id="{3F2E0DFC-E3BC-2968-5789-7A26E5302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85270" y="449071"/>
            <a:ext cx="243033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2925600D-019F-A65C-3005-E83FFC51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4200" y="449071"/>
            <a:ext cx="71501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26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38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4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11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8408591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04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3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98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57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, ei tunnusta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81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72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342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47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9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79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40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748622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76206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3FE652-492F-4033-9ED0-FDD1F0EF7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Black" panose="020B0A04020102020204" pitchFamily="34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178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71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290E2D-00E2-2440-B137-8555BA04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3553" y="6213846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0495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248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79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247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2009751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4026B-A86D-3CD7-E578-F2A69130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710125-3C7F-26A4-DD67-2689479F1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D5CF1D-943E-3A41-CA37-AE9FA5F4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72578A3-D11F-FB6D-30D1-211C67331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8D85D7-08C5-EE49-7AF5-F3A68BE2C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FBE0950-5B3E-AE42-8D4B-FFDE975C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FA82D-37F3-4169-A23B-8016BE737B24}" type="datetimeFigureOut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D045F40-731D-B4EE-780A-C4027B16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11E63B7-BDFF-56F0-56C7-F61235D3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35EF7-1FB9-466D-9CB5-8871382F5DE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087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222BB8-A390-D0D7-6B77-80C4F024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0E19-AFB8-4D76-A7FA-C41B76463B48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09B4D8-F7B9-88D3-8EE0-2FC33682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D37A2F-15DF-D662-8CD6-D59994C7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44AD-16EA-47B4-8B90-FD0A8375B5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17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888566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Tekstisivu, yksipalstainen</a:t>
            </a:r>
            <a:br>
              <a:rPr lang="fi-FI"/>
            </a:br>
            <a:r>
              <a:rPr lang="fi-FI"/>
              <a:t>Otsikon pituus korkeintaan kaksi riviä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2" y="1944000"/>
            <a:ext cx="10871108" cy="379792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fi-FI" noProof="0" smtClean="0"/>
              <a:t>3.2.2026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7350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55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9729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0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592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063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98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883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3118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9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36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6474323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1818065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2038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CE76DBD-9ABD-401A-ACC4-8E3C979D470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537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60E5C-EBDA-4D35-835F-C4EA74A72D7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</a:rPr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3655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21E6F-6E41-F71F-AB57-CEE5E8D80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01EE44-91A2-E9A3-2075-054A56F5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7DFFCC-EC15-6A9D-D8CC-9CC8171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117FAF-4C1A-5E07-50A6-F530DEE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4F3A1D-ACEA-9F49-AF21-3DECB3AE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71739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04C114-C07C-44E7-FCE4-B1F77CA8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55D5CF-610A-F41A-5578-07BCD289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FA5467-1618-F20C-49C9-35373994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9C5204-0E54-B406-ACBB-71693F7E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65D187-43D0-4C7C-0C2D-DE6DEE66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6092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3EEE3-6062-62A9-952F-6018FAFC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D4DA9E-B8A0-5C00-4C19-EEBAF993A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814709-99C8-515F-656A-056F7C11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8A102-D798-AC8E-5791-F5CC89EF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EB2005-1905-A454-128D-32441089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2260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07A8EE-F250-B56B-479B-509C311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44949E-A3AC-176D-11E5-0F2239235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9FEFF8-BF04-56BB-FDA1-1DBE02C59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F14B483-3E3C-3C20-33A8-57F75F06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AE76A5-5034-0B88-B2EA-EC6641CB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3AAC4C-81A1-BE30-E3E4-DB2D0337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59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28398-1921-D50D-11DD-69C19AA1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58117A-DE74-0565-52CA-D908F5BA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8E2ADE-912C-7571-E04B-B29FF885C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674D73-6567-302A-52B8-53B18BD9D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5541C5-4C1E-585D-349E-F8D688CE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4A1B0DB-9BC4-9533-B030-FC55D767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E6779C-83BB-E96C-77BE-EAE66F9F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8D7156-C57B-C64E-F866-1E760D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71828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EE56EF-342A-A994-E405-6F7EF58D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C59CA9-F555-DEE6-ADEC-113DDF00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BC5D5F-1CB5-7883-4C64-B0CD7A99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894B68-8041-0E2F-CD9D-69EEA63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9373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A2856E-1DBF-AED3-7559-6D280C8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1E478D-A325-FF16-6991-80A164FA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CF9D29-ECE4-7ACC-DF77-C2A6FE69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58321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DFC3EF-6B1F-C1C7-2CB6-2E4A8938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FC353-1B8B-40E0-03FD-86CDBEA9E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A41874-1AB8-EEF2-F1FA-F4F2467CA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C4B3D5-7564-3D43-383C-90B2CAF2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683C87-3DA7-630E-A88C-1B03B776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D497AB-F164-013E-F19A-828090A9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69520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B5FC5-1009-1953-9C1D-4264B7D1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71F1133-EABE-0251-18E3-D15E64498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B3D980-5C46-D9A9-B561-FD541930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0984F4-8660-37D7-38B2-7FFDD9B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69E6E7-730F-4B8B-7AC8-CF486117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BC321C-64DF-345C-4AAB-6C513BEB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45391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583EF-D9E3-969F-92B5-62274E26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BBE0EEE-99E7-7F9F-D98A-9F3E4C527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D3B41C-A175-6F43-0499-21F08F06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B7D518-56FD-80D7-6F75-8FFFCA6D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FABD26-2A25-2E29-FCA3-29F207A6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04897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2B09308-FA28-185A-6682-48DE09EB1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169AF8-ADEF-5257-09E7-64F2216CF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682CDE-E47D-AC9C-99DF-29809A78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4C5431-51F7-79D8-7D93-D78A0130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30AA7D-C792-8ADF-8EA0-49D0AB4A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6387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DE86F-91B9-0335-DD0E-1C9CAB7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33A718-09E8-5364-A82D-CB99B6E98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F83730-CC3A-04B0-258E-54716976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6E684-7F02-20B5-068B-C91FD3FA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896B85-72AF-1921-608E-B6F00A8F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5996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77CD6-B1ED-1013-14E5-8D380302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686A2C-407C-0BC8-DAC0-1105E820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06F00D-686F-897C-AEB1-CD9AE031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C0FEA9-B693-F186-142B-812865E1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4C699B-EF67-504A-230A-E546515D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7041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0E3D2-5823-48B2-2C87-F4F3D4D0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ABD66F-5075-51AD-B6AB-F049F5B6D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E519F2-0AF2-4EDD-4599-9EE7DEEC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6C03DB-64FF-6FD9-3837-436B6C54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938A6D-A814-882A-F5D7-D2F94A26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668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A9D245-870E-F065-879E-4496CEB4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D7475-98CD-6DC9-B836-1881677A6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97F635-29E8-8318-9189-8BCA2CDBA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80603E-72A0-F8DD-2755-16EC53AC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802262-3E9E-A1DA-ADB0-A1AD0F49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9274DD-7105-C8A0-DBDD-7B34216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9402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0E6DF-E191-67BE-29B1-8FC29629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4718D3-36F9-1C53-F4AB-6397A4682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4C57C5-A3C4-2C17-C0EA-70EF0542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A26D201-BBB6-A20A-BB4C-4A9C3D3E2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2E2420A-FEAA-846A-B980-5156E10FD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A59E03B-B761-8E88-A2F4-60DCE619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50AA34-179A-5EB4-2270-49913A32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20A5A5-8D66-FC85-69E6-758457D3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7966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091104-2B61-7B6D-8E9E-4A61C759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2ABF759-0B88-D595-F4F9-A9BAA7D0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3C62A1-1C4F-135E-C65F-D1A0A5A6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5203F05-AB33-2D82-069A-890B6A01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95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90EEFA9-3AFF-E2BD-D234-8E4393E6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A9A06D6-B4E3-E439-CF63-A7635203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F9253E-524C-1114-E268-E6C2B27B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70354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7968B6-9466-98B1-2667-F1BC0D3D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D7616-C0DE-E298-224E-B636E388F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38F544-A299-EAAB-2D28-3971BC9C8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242FD5-4D7C-4F1C-A5B9-FE45DB1A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E47052-4648-9440-5DC4-B5772DF2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C15F79-0D98-7795-2EFB-0B50BE4D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6122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4321D1-F740-99EB-837C-C1DBE5AA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E83ECA7-91AB-2A22-79CB-00F9D02D3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246921-A509-D201-E52E-25074A65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D04D83-3E6A-5167-62A7-A89B5969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DD74C6-A1D5-3959-B05E-0FB1769C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7EC477-041D-880B-04BC-5769EFA5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7665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256A62-370F-5F90-C88C-CDDBC1F4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F9C02D8-41BA-0A48-7B62-60A26B8A9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68848-03F4-963A-E5B5-DA8D1956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698086-DF33-6952-E156-68B9CD3B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44177D-7C8B-EF03-9CAA-3E15478A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0768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59557F-D913-7E33-016F-C841AD791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9C0350-C4D1-57BD-286D-C7C75F114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41715F-0CF9-1C8D-575E-4224838A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C2F6-170C-4638-A827-0D411398F977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87B054-B46C-10B5-16E6-1D7F67E7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9BB751-B343-C705-D28E-9A286681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4E8-0E1E-4FD4-98AD-94F92C10D6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3043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5064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9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E38DE-4805-4D44-9515-01E7263DA90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Alatunniste</a:t>
            </a:r>
          </a:p>
        </p:txBody>
      </p:sp>
      <p:pic>
        <p:nvPicPr>
          <p:cNvPr id="3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030EEC-007B-486C-7E07-AE7FA10A0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6" y="6292753"/>
            <a:ext cx="1944209" cy="2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9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60E5C-EBDA-4D35-835F-C4EA74A72D7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</a:rPr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48310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65A4B-C39A-8270-F33C-F60A20E2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CD8-536F-4549-973D-0FBA9CAF6C2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3606-78A7-3736-9225-FEB05FCC6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BAB-7313-83D5-FB16-47CF9B2CFF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i-FI"/>
              <a:t>Alatunniste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068F56-97CD-5A8D-4911-DD5E9922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37E350-E008-657F-1900-1F8DB485D3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83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DC27C06-8449-40AB-4F98-3891DF3B4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3972" y="635020"/>
            <a:ext cx="551180" cy="5067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873D6CC-D800-4364-E9D8-D5C81CFCF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7346" y="590570"/>
            <a:ext cx="693420" cy="5956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2D97F8-0F85-097B-C9B5-FA229DDA37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8926" y="581680"/>
            <a:ext cx="417830" cy="61341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D6E714-0F90-5CCD-C437-D15329963EF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26667" y="550565"/>
            <a:ext cx="728980" cy="675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271411-B6DB-D990-4320-F22D8F12B5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53400" y="635020"/>
            <a:ext cx="471170" cy="5067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867B10-7518-73F0-F839-E3CE514BE9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32818" y="590570"/>
            <a:ext cx="657860" cy="5956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12EC22-AB01-BA9A-6DB3-DFA2900A168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25004" y="541675"/>
            <a:ext cx="693420" cy="6934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A908FD-4952-E54D-D98C-3543216EEB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39014" y="648355"/>
            <a:ext cx="346710" cy="4800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6CC067-D861-A0A6-102E-81539C0587D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89018" y="595015"/>
            <a:ext cx="640080" cy="5867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582058-E4A9-A36D-3048-2D444ECFC9A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0690" y="648355"/>
            <a:ext cx="640080" cy="4800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556656-F824-7BEF-CA6D-2E806AE2208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7932" y="692805"/>
            <a:ext cx="524510" cy="391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66226D9-4433-9F01-10E8-349BB82995A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82173" y="1747536"/>
            <a:ext cx="640080" cy="6400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E330531-3D81-8ED0-507B-BC68C0B2BC6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382141" y="1827546"/>
            <a:ext cx="480060" cy="4800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4DE5B5E-51A3-A9C7-33E4-C047C77C035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04363" y="1836436"/>
            <a:ext cx="462280" cy="4622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5AA39F-AC22-A92A-DB5E-ABE8750D1EC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04369" y="1814211"/>
            <a:ext cx="435610" cy="5067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A5C9415-5430-D337-AC3B-68BDBEA736E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664415" y="1734201"/>
            <a:ext cx="568960" cy="6667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940C55-8837-2F1E-936A-98588C3242C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62161" y="1685306"/>
            <a:ext cx="577850" cy="7645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3FB3710-5C0C-5C30-1076-805F19C7EA93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608805" y="1831991"/>
            <a:ext cx="568960" cy="4711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37CB46-008D-6633-5E40-380AFF7EA3A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819927" y="1845326"/>
            <a:ext cx="542290" cy="444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2F0CED7-A48B-09EE-39BE-29A90964251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875537" y="1760871"/>
            <a:ext cx="880110" cy="61341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C16C1E-D902-DD00-453D-FDEDB4B8536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04379" y="1849771"/>
            <a:ext cx="515620" cy="4356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FB796EC-C41F-AF18-2DC4-763EB556A6DC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1691" y="3085582"/>
            <a:ext cx="746760" cy="47117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322A99F-A77A-B3D2-F224-81991FD12D9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931281" y="3085582"/>
            <a:ext cx="746760" cy="47117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B90CE99-8E36-B873-C417-5C35A8D1A285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22001" y="2996682"/>
            <a:ext cx="364490" cy="64897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C9DCD1-68AD-8255-3256-E1DB2DA7A157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109321" y="2947787"/>
            <a:ext cx="657860" cy="74676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F791CED-9E25-1271-6C76-E0C49F7AFDDF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270701" y="2947787"/>
            <a:ext cx="657860" cy="7467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9292BAB-73F6-F432-F2E1-851C1A8F54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190011" y="2947787"/>
            <a:ext cx="657860" cy="74676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2BDB7FA-BB62-7F7C-6EDC-9AD7AC5286E0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100871" y="2996682"/>
            <a:ext cx="595630" cy="64897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0C58027-CC04-2E3A-C3B4-8C5136DCA711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119331" y="2996682"/>
            <a:ext cx="595630" cy="64897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08309F3-C64B-823D-5577-B314FD1863BD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1137792" y="2938897"/>
            <a:ext cx="506730" cy="764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4DA588-5C1A-EC25-AEA5-4C502917FE7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51391" y="3134477"/>
            <a:ext cx="1013460" cy="37338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8B6232-4BFE-061A-01E6-40C33BF65A7B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787681" y="3045577"/>
            <a:ext cx="551180" cy="55118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4C7D915-765E-6A2C-D248-4C668E83A5B5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4638" y="4387311"/>
            <a:ext cx="622300" cy="4000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C773FFA-2613-F74D-DB07-A05B64BAE2BB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468396" y="4280631"/>
            <a:ext cx="746760" cy="61341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2C0837-D5E5-0C0E-BC70-93ED269474B5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926450" y="4311746"/>
            <a:ext cx="657860" cy="5511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364CD64-CAE5-5E9F-CD76-36D9DE57334A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307082" y="4285076"/>
            <a:ext cx="1057910" cy="60452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9727CBD-C6D0-B765-4E30-A68B1A4579DC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213956" y="4293966"/>
            <a:ext cx="800100" cy="58674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AEE4455-D8F3-7678-CAA9-AE7511BD2FB7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575515" y="4169506"/>
            <a:ext cx="657860" cy="83566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68F29FD2-D459-D0CC-4809-88C569DF0AB5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776614" y="4227291"/>
            <a:ext cx="969010" cy="72009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1A7E617-C4B4-B549-8C63-DB7315680009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7145768" y="4160616"/>
            <a:ext cx="506730" cy="85344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98E7036-EBB8-123E-5445-7001CECF0FDB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7097855" y="5550034"/>
            <a:ext cx="675640" cy="69342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AED5878-2425-B964-CA53-99092C2860FC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39781" y="5776729"/>
            <a:ext cx="693420" cy="24003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12216EE-2395-986F-A6A4-65A0696AC3DB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5740907" y="5576704"/>
            <a:ext cx="693420" cy="64008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B8F5242-322E-A75B-40D7-893B07FDC95C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696730" y="5590039"/>
            <a:ext cx="693420" cy="61341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1CFFB02-6482-D6FD-C50D-2E385D3F5409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3053679" y="5603374"/>
            <a:ext cx="693420" cy="58674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A46EDFF-6A19-F2BB-D0B0-1EC13E172431}"/>
              </a:ext>
            </a:extLst>
          </p:cNvPr>
          <p:cNvPicPr>
            <a:picLocks noChangeAspect="1"/>
          </p:cNvPicPr>
          <p:nvPr userDrawn="1"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4410628" y="5598929"/>
            <a:ext cx="666750" cy="5956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984837-D926-6595-49E9-0731951D76F5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Ikonit</a:t>
            </a:r>
            <a:r>
              <a:rPr lang="en-US"/>
              <a:t> </a:t>
            </a:r>
            <a:r>
              <a:rPr lang="en-US" err="1"/>
              <a:t>löytyvät</a:t>
            </a:r>
            <a:r>
              <a:rPr lang="en-US"/>
              <a:t> </a:t>
            </a:r>
            <a:r>
              <a:rPr lang="en-US" err="1"/>
              <a:t>sivupohjalta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Dian </a:t>
            </a:r>
            <a:r>
              <a:rPr lang="en-US" err="1"/>
              <a:t>perustyyli</a:t>
            </a:r>
            <a:endParaRPr lang="en-US"/>
          </a:p>
          <a:p>
            <a:r>
              <a:rPr lang="en-US" err="1"/>
              <a:t>Muokkaustilaan</a:t>
            </a:r>
            <a:r>
              <a:rPr lang="en-US"/>
              <a:t> </a:t>
            </a:r>
            <a:r>
              <a:rPr lang="en-US" err="1"/>
              <a:t>pääset</a:t>
            </a:r>
            <a:r>
              <a:rPr lang="en-US"/>
              <a:t> </a:t>
            </a:r>
            <a:r>
              <a:rPr lang="en-US" err="1"/>
              <a:t>takaisin</a:t>
            </a:r>
            <a:r>
              <a:rPr lang="en-US"/>
              <a:t> </a:t>
            </a:r>
            <a:r>
              <a:rPr lang="en-US" err="1"/>
              <a:t>kohdasta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</a:t>
            </a:r>
            <a:r>
              <a:rPr lang="en-US" err="1"/>
              <a:t>Normaali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2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0C3AC0D-D4B7-9461-1010-B98090164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0641" y="2300684"/>
            <a:ext cx="424155" cy="1211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C6F227-3845-67A6-6B6D-461B67F45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2087" y="347673"/>
            <a:ext cx="484749" cy="1191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1F1464-24C3-56F9-8C52-B9A37D3C75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1192" y="4274386"/>
            <a:ext cx="1312862" cy="12320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18E1A3-29CE-651A-E655-DE626D6779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72" y="2300682"/>
            <a:ext cx="868509" cy="12118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748415-05F2-F89D-D527-F8EADA7D95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9710" y="4314781"/>
            <a:ext cx="1333060" cy="1191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6BC06E-AF63-0787-EBA7-749B115491C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8703" y="2300682"/>
            <a:ext cx="868509" cy="12118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826FF2-F72C-884A-7021-6667888C30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45743" y="2179495"/>
            <a:ext cx="1777413" cy="13330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772021-676B-0922-0E57-44385D10DC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23394" y="327476"/>
            <a:ext cx="464551" cy="12118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DE1AA69-ED16-EC98-6A70-4DC64164DFA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2674" y="4294583"/>
            <a:ext cx="1312862" cy="12118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C9E4C8-272C-CA84-3525-800D397F9F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1482" y="731433"/>
            <a:ext cx="302968" cy="8079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0CF70FF-21CF-D090-2C30-2B62E746346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92256" y="2320880"/>
            <a:ext cx="1636028" cy="11916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4E76A6-8084-2D43-AB8C-53A21E1BC4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3328" y="2280485"/>
            <a:ext cx="807915" cy="123207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C64CB54-44AC-EFC6-8551-DA256239A69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91803" y="529453"/>
            <a:ext cx="565541" cy="100989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DEC9BC6-83C2-A703-A923-FC8D3840BF1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46288" y="872818"/>
            <a:ext cx="302968" cy="6665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59E589-3C03-092B-9667-2A4230AE8CA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408588" y="731432"/>
            <a:ext cx="363562" cy="80791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65D7B88-0164-05E6-FD55-85982382C10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609750" y="569850"/>
            <a:ext cx="807915" cy="9694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8C667C-65E2-E0AA-5B8A-C0418C8461AA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771061" y="367872"/>
            <a:ext cx="464551" cy="1171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E7CBABA-8C3C-A678-4246-692FA75A1B3E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609206" y="327476"/>
            <a:ext cx="787717" cy="121187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356DBA-F421-37D2-0EBC-EF522288E18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346361" y="327475"/>
            <a:ext cx="888707" cy="121187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A7CEA6-EE5B-0540-6EAB-4E785975D5F4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97778" y="307278"/>
            <a:ext cx="1474445" cy="12320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76EC4E-677C-1BA6-A042-70D3CEA77149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Ikonit</a:t>
            </a:r>
            <a:r>
              <a:rPr lang="en-US"/>
              <a:t> </a:t>
            </a:r>
            <a:r>
              <a:rPr lang="en-US" err="1"/>
              <a:t>löytyvät</a:t>
            </a:r>
            <a:r>
              <a:rPr lang="en-US"/>
              <a:t> </a:t>
            </a:r>
            <a:r>
              <a:rPr lang="en-US" err="1"/>
              <a:t>sivupohjalta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Dian </a:t>
            </a:r>
            <a:r>
              <a:rPr lang="en-US" err="1"/>
              <a:t>perustyyli</a:t>
            </a:r>
            <a:endParaRPr lang="en-US"/>
          </a:p>
          <a:p>
            <a:r>
              <a:rPr lang="en-US" err="1"/>
              <a:t>Muokkaustilaan</a:t>
            </a:r>
            <a:r>
              <a:rPr lang="en-US"/>
              <a:t> </a:t>
            </a:r>
            <a:r>
              <a:rPr lang="en-US" err="1"/>
              <a:t>pääset</a:t>
            </a:r>
            <a:r>
              <a:rPr lang="en-US"/>
              <a:t> </a:t>
            </a:r>
            <a:r>
              <a:rPr lang="en-US" err="1"/>
              <a:t>takaisin</a:t>
            </a:r>
            <a:r>
              <a:rPr lang="en-US"/>
              <a:t> </a:t>
            </a:r>
            <a:r>
              <a:rPr lang="en-US" err="1"/>
              <a:t>kohdasta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</a:t>
            </a:r>
            <a:r>
              <a:rPr lang="en-US" err="1"/>
              <a:t>Normaali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5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D041AD4-B66F-2C26-241B-A962C3A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32" y="351361"/>
            <a:ext cx="10260000" cy="5715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/>
              <a:t>Ylätason kuva koko vuodesta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039FB97-4C7D-DD93-381A-533EEE08A952}"/>
              </a:ext>
            </a:extLst>
          </p:cNvPr>
          <p:cNvGrpSpPr/>
          <p:nvPr userDrawn="1"/>
        </p:nvGrpSpPr>
        <p:grpSpPr>
          <a:xfrm>
            <a:off x="3767704" y="1441405"/>
            <a:ext cx="4258846" cy="4258846"/>
            <a:chOff x="3928847" y="2067882"/>
            <a:chExt cx="3502247" cy="3502247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D9DE01F-4969-BF7E-8BB3-731783A03105}"/>
                </a:ext>
              </a:extLst>
            </p:cNvPr>
            <p:cNvSpPr/>
            <p:nvPr/>
          </p:nvSpPr>
          <p:spPr>
            <a:xfrm>
              <a:off x="3928847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1711594"/>
                  </a:moveTo>
                  <a:cubicBezTo>
                    <a:pt x="0" y="766307"/>
                    <a:pt x="766307" y="0"/>
                    <a:pt x="1711594" y="0"/>
                  </a:cubicBezTo>
                  <a:lnTo>
                    <a:pt x="1711594" y="1711594"/>
                  </a:lnTo>
                  <a:lnTo>
                    <a:pt x="0" y="1711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792906" rIns="291592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Q4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1155E353-C348-606D-6B27-0A3CBB7485DF}"/>
                </a:ext>
              </a:extLst>
            </p:cNvPr>
            <p:cNvSpPr/>
            <p:nvPr/>
          </p:nvSpPr>
          <p:spPr>
            <a:xfrm>
              <a:off x="5719500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0"/>
                  </a:moveTo>
                  <a:cubicBezTo>
                    <a:pt x="945287" y="0"/>
                    <a:pt x="1711594" y="766307"/>
                    <a:pt x="1711594" y="1711594"/>
                  </a:cubicBezTo>
                  <a:lnTo>
                    <a:pt x="0" y="1711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792906" rIns="792906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Q1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81AA3CA-9240-068D-1A3E-96CC0E881CC6}"/>
                </a:ext>
              </a:extLst>
            </p:cNvPr>
            <p:cNvSpPr/>
            <p:nvPr/>
          </p:nvSpPr>
          <p:spPr>
            <a:xfrm>
              <a:off x="5719500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0"/>
                  </a:moveTo>
                  <a:cubicBezTo>
                    <a:pt x="1711594" y="945287"/>
                    <a:pt x="945287" y="1711594"/>
                    <a:pt x="0" y="1711594"/>
                  </a:cubicBezTo>
                  <a:lnTo>
                    <a:pt x="0" y="0"/>
                  </a:lnTo>
                  <a:lnTo>
                    <a:pt x="1711594" y="0"/>
                  </a:lnTo>
                  <a:close/>
                </a:path>
              </a:pathLst>
            </a:custGeom>
            <a:solidFill>
              <a:srgbClr val="59C2F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91592" rIns="792906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</a:t>
              </a: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2978496-4CD6-89D3-605B-650656E3E868}"/>
                </a:ext>
              </a:extLst>
            </p:cNvPr>
            <p:cNvSpPr/>
            <p:nvPr/>
          </p:nvSpPr>
          <p:spPr>
            <a:xfrm>
              <a:off x="3928847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1711594"/>
                  </a:moveTo>
                  <a:cubicBezTo>
                    <a:pt x="766307" y="1711594"/>
                    <a:pt x="0" y="945287"/>
                    <a:pt x="0" y="0"/>
                  </a:cubicBezTo>
                  <a:lnTo>
                    <a:pt x="1711594" y="0"/>
                  </a:lnTo>
                  <a:lnTo>
                    <a:pt x="1711594" y="17115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291592" rIns="291592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Q3</a:t>
              </a:r>
            </a:p>
          </p:txBody>
        </p:sp>
      </p:grp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1F82FF9-9E20-2227-D827-03C2FF3540E3}"/>
              </a:ext>
            </a:extLst>
          </p:cNvPr>
          <p:cNvSpPr/>
          <p:nvPr userDrawn="1"/>
        </p:nvSpPr>
        <p:spPr>
          <a:xfrm>
            <a:off x="806881" y="387238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417C446-60C8-11D5-EBAC-37B452ACE10F}"/>
              </a:ext>
            </a:extLst>
          </p:cNvPr>
          <p:cNvSpPr/>
          <p:nvPr userDrawn="1"/>
        </p:nvSpPr>
        <p:spPr>
          <a:xfrm>
            <a:off x="806881" y="4289235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E6A3BFC-769A-108C-4366-023039EBBCF0}"/>
              </a:ext>
            </a:extLst>
          </p:cNvPr>
          <p:cNvSpPr/>
          <p:nvPr userDrawn="1"/>
        </p:nvSpPr>
        <p:spPr>
          <a:xfrm>
            <a:off x="806881" y="4704292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1F7909D-FB76-8B9D-7EF5-C9363F9A39F3}"/>
              </a:ext>
            </a:extLst>
          </p:cNvPr>
          <p:cNvSpPr/>
          <p:nvPr userDrawn="1"/>
        </p:nvSpPr>
        <p:spPr>
          <a:xfrm>
            <a:off x="806881" y="554005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DB24EA5-91B0-FA2D-00C1-E73E7F6AF0E3}"/>
              </a:ext>
            </a:extLst>
          </p:cNvPr>
          <p:cNvSpPr/>
          <p:nvPr userDrawn="1"/>
        </p:nvSpPr>
        <p:spPr>
          <a:xfrm>
            <a:off x="806881" y="5123370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7D238AB-CB3A-87CF-8B87-93F3A8E14D2D}"/>
              </a:ext>
            </a:extLst>
          </p:cNvPr>
          <p:cNvSpPr/>
          <p:nvPr userDrawn="1"/>
        </p:nvSpPr>
        <p:spPr>
          <a:xfrm>
            <a:off x="8469213" y="2692925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1FFEEB-3A0E-C2E0-C54E-1A4ADBB57D2C}"/>
              </a:ext>
            </a:extLst>
          </p:cNvPr>
          <p:cNvSpPr/>
          <p:nvPr userDrawn="1"/>
        </p:nvSpPr>
        <p:spPr>
          <a:xfrm>
            <a:off x="8469213" y="387238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7762E791-1E20-F082-A329-50958723E58C}"/>
              </a:ext>
            </a:extLst>
          </p:cNvPr>
          <p:cNvSpPr/>
          <p:nvPr userDrawn="1"/>
        </p:nvSpPr>
        <p:spPr>
          <a:xfrm>
            <a:off x="8469213" y="4289235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03B8D965-6BDA-188F-3077-E30D8FD9B65E}"/>
              </a:ext>
            </a:extLst>
          </p:cNvPr>
          <p:cNvSpPr/>
          <p:nvPr userDrawn="1"/>
        </p:nvSpPr>
        <p:spPr>
          <a:xfrm>
            <a:off x="8469213" y="4704292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DA0C85D-812D-10E5-822B-004B9DF9F480}"/>
              </a:ext>
            </a:extLst>
          </p:cNvPr>
          <p:cNvSpPr/>
          <p:nvPr userDrawn="1"/>
        </p:nvSpPr>
        <p:spPr>
          <a:xfrm>
            <a:off x="8469213" y="554005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7FF37CC-91D3-5BD3-D4A9-F34E1AAD541A}"/>
              </a:ext>
            </a:extLst>
          </p:cNvPr>
          <p:cNvSpPr/>
          <p:nvPr userDrawn="1"/>
        </p:nvSpPr>
        <p:spPr>
          <a:xfrm>
            <a:off x="8469213" y="2096289"/>
            <a:ext cx="2520000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A743CCE-E6BC-994E-C6BF-DCD6A2A00304}"/>
              </a:ext>
            </a:extLst>
          </p:cNvPr>
          <p:cNvSpPr/>
          <p:nvPr userDrawn="1"/>
        </p:nvSpPr>
        <p:spPr>
          <a:xfrm>
            <a:off x="8469213" y="167716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97AB906C-C99A-0FA6-5BDE-2C9B2ACF0CD3}"/>
              </a:ext>
            </a:extLst>
          </p:cNvPr>
          <p:cNvSpPr/>
          <p:nvPr userDrawn="1"/>
        </p:nvSpPr>
        <p:spPr>
          <a:xfrm>
            <a:off x="8469213" y="5123370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473B9DEE-1A7A-8AC2-B205-3125C3F789A1}"/>
              </a:ext>
            </a:extLst>
          </p:cNvPr>
          <p:cNvSpPr/>
          <p:nvPr userDrawn="1"/>
        </p:nvSpPr>
        <p:spPr>
          <a:xfrm>
            <a:off x="8469213" y="1247064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A3B70ABF-9E49-A182-66B7-CF8C2AB10F34}"/>
              </a:ext>
            </a:extLst>
          </p:cNvPr>
          <p:cNvSpPr/>
          <p:nvPr userDrawn="1"/>
        </p:nvSpPr>
        <p:spPr>
          <a:xfrm>
            <a:off x="8469213" y="310952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FFBFBA2-A9AF-BD06-D000-F53D734244B7}"/>
              </a:ext>
            </a:extLst>
          </p:cNvPr>
          <p:cNvSpPr/>
          <p:nvPr userDrawn="1"/>
        </p:nvSpPr>
        <p:spPr>
          <a:xfrm>
            <a:off x="806881" y="2692925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5261869-24EB-6E35-7DF0-5A0AE9215BEA}"/>
              </a:ext>
            </a:extLst>
          </p:cNvPr>
          <p:cNvSpPr/>
          <p:nvPr userDrawn="1"/>
        </p:nvSpPr>
        <p:spPr>
          <a:xfrm>
            <a:off x="806881" y="2096289"/>
            <a:ext cx="2520000" cy="54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128A929-5D80-0874-6A2B-527DE8E25840}"/>
              </a:ext>
            </a:extLst>
          </p:cNvPr>
          <p:cNvSpPr/>
          <p:nvPr userDrawn="1"/>
        </p:nvSpPr>
        <p:spPr>
          <a:xfrm>
            <a:off x="806881" y="167716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2FF61AF-506E-6B84-0DA8-255A2207B5D3}"/>
              </a:ext>
            </a:extLst>
          </p:cNvPr>
          <p:cNvSpPr/>
          <p:nvPr userDrawn="1"/>
        </p:nvSpPr>
        <p:spPr>
          <a:xfrm>
            <a:off x="806881" y="1247064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BC68F1EA-992D-3D3C-3BAC-ABDE9EC0EC3C}"/>
              </a:ext>
            </a:extLst>
          </p:cNvPr>
          <p:cNvSpPr/>
          <p:nvPr userDrawn="1"/>
        </p:nvSpPr>
        <p:spPr>
          <a:xfrm>
            <a:off x="806881" y="310952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</p:spTree>
    <p:extLst>
      <p:ext uri="{BB962C8B-B14F-4D97-AF65-F5344CB8AC3E}">
        <p14:creationId xmlns:p14="http://schemas.microsoft.com/office/powerpoint/2010/main" val="4071119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A7A59A77-1DC3-0FB9-634E-60476FB34141}"/>
              </a:ext>
            </a:extLst>
          </p:cNvPr>
          <p:cNvCxnSpPr>
            <a:cxnSpLocks/>
            <a:stCxn id="18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0119506E-CD5C-2988-640F-847F638A5B90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2151689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0C52504-17DF-8104-073C-EFE44F03A01D}"/>
              </a:ext>
            </a:extLst>
          </p:cNvPr>
          <p:cNvCxnSpPr/>
          <p:nvPr userDrawn="1"/>
        </p:nvCxnSpPr>
        <p:spPr>
          <a:xfrm>
            <a:off x="3764230" y="1458173"/>
            <a:ext cx="0" cy="119448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0A5E962-CDD1-E482-83F9-BDBC2D1F971F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0B185FB5-B9AD-6D2B-F743-F32807F8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EFF0AF0-F3C0-F6B3-5C4E-12196CA3E874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0"/>
                </a:moveTo>
                <a:cubicBezTo>
                  <a:pt x="945287" y="0"/>
                  <a:pt x="1711594" y="766307"/>
                  <a:pt x="1711594" y="1711594"/>
                </a:cubicBezTo>
                <a:lnTo>
                  <a:pt x="0" y="1711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252000" rIns="144000" bIns="144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</a:t>
            </a:r>
          </a:p>
        </p:txBody>
      </p:sp>
      <p:sp>
        <p:nvSpPr>
          <p:cNvPr id="9" name="Suorakulmio: Yläkulmat pyöristetty 8">
            <a:extLst>
              <a:ext uri="{FF2B5EF4-FFF2-40B4-BE49-F238E27FC236}">
                <a16:creationId xmlns:a16="http://schemas.microsoft.com/office/drawing/2014/main" id="{1839D22D-CB57-898D-039B-AA1BD9735236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35FD70-D05F-E87F-76D0-2626B4B41421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77F11C3-1282-01DC-700F-4F363F87BF01}"/>
              </a:ext>
            </a:extLst>
          </p:cNvPr>
          <p:cNvSpPr/>
          <p:nvPr userDrawn="1"/>
        </p:nvSpPr>
        <p:spPr>
          <a:xfrm>
            <a:off x="475637" y="2839467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07D032CA-D4C9-376F-5766-2A378F24C0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92FBB0F-14C4-1526-5B14-264A6BCF312B}"/>
              </a:ext>
            </a:extLst>
          </p:cNvPr>
          <p:cNvSpPr/>
          <p:nvPr userDrawn="1"/>
        </p:nvSpPr>
        <p:spPr>
          <a:xfrm>
            <a:off x="2741391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4" name="Suorakulmio: Yläkulmat pyöristetty 13">
            <a:extLst>
              <a:ext uri="{FF2B5EF4-FFF2-40B4-BE49-F238E27FC236}">
                <a16:creationId xmlns:a16="http://schemas.microsoft.com/office/drawing/2014/main" id="{B55BD6D3-4841-CA45-FBAE-3797D541FF56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C474AB0-2572-20AF-9FB4-6C2FFC481D14}"/>
              </a:ext>
            </a:extLst>
          </p:cNvPr>
          <p:cNvSpPr/>
          <p:nvPr userDrawn="1"/>
        </p:nvSpPr>
        <p:spPr>
          <a:xfrm>
            <a:off x="7168992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000000"/>
                </a:solidFill>
                <a:latin typeface="Calibri" panose="020F0502020204030204"/>
              </a:rPr>
              <a:t>Ym.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C3873D-D471-7017-6A87-48B17F18B114}"/>
              </a:ext>
            </a:extLst>
          </p:cNvPr>
          <p:cNvSpPr/>
          <p:nvPr userDrawn="1"/>
        </p:nvSpPr>
        <p:spPr>
          <a:xfrm>
            <a:off x="7168991" y="304590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8F7F77D-CDF2-2F71-ED79-802D220C079C}"/>
              </a:ext>
            </a:extLst>
          </p:cNvPr>
          <p:cNvSpPr/>
          <p:nvPr userDrawn="1"/>
        </p:nvSpPr>
        <p:spPr>
          <a:xfrm>
            <a:off x="7168990" y="374236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8" name="Suorakulmio: Yläkulmat pyöristetty 17">
            <a:extLst>
              <a:ext uri="{FF2B5EF4-FFF2-40B4-BE49-F238E27FC236}">
                <a16:creationId xmlns:a16="http://schemas.microsoft.com/office/drawing/2014/main" id="{82941D25-E77B-3695-CBB2-3EEFEF82817C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7BAA300-CF18-7D9D-6B23-8C52ED17271D}"/>
              </a:ext>
            </a:extLst>
          </p:cNvPr>
          <p:cNvSpPr/>
          <p:nvPr userDrawn="1"/>
        </p:nvSpPr>
        <p:spPr>
          <a:xfrm>
            <a:off x="9396533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097F5FE-8A36-A269-02CA-6F741AAC634C}"/>
              </a:ext>
            </a:extLst>
          </p:cNvPr>
          <p:cNvSpPr/>
          <p:nvPr userDrawn="1"/>
        </p:nvSpPr>
        <p:spPr>
          <a:xfrm>
            <a:off x="9396532" y="3056536"/>
            <a:ext cx="2084095" cy="122262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000000"/>
                </a:solidFill>
                <a:latin typeface="Calibri" panose="020F0502020204030204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162C0CD-C570-858F-B107-2339FE56B6CB}"/>
              </a:ext>
            </a:extLst>
          </p:cNvPr>
          <p:cNvCxnSpPr>
            <a:cxnSpLocks/>
          </p:cNvCxnSpPr>
          <p:nvPr userDrawn="1"/>
        </p:nvCxnSpPr>
        <p:spPr>
          <a:xfrm>
            <a:off x="6009451" y="1887075"/>
            <a:ext cx="0" cy="67914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: Yläkulmat pyöristetty 21">
            <a:extLst>
              <a:ext uri="{FF2B5EF4-FFF2-40B4-BE49-F238E27FC236}">
                <a16:creationId xmlns:a16="http://schemas.microsoft.com/office/drawing/2014/main" id="{23386FCD-6601-7DC3-1F0F-6E2621440344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7B3E369-54AA-E3F4-4637-BDA5C90E7D4F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</p:spTree>
    <p:extLst>
      <p:ext uri="{BB962C8B-B14F-4D97-AF65-F5344CB8AC3E}">
        <p14:creationId xmlns:p14="http://schemas.microsoft.com/office/powerpoint/2010/main" val="855079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92B8567-C9AD-BB04-2A97-EBA19CED38F4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E80A91E5-7995-5C71-4BC1-019F0057749F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2337984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11A5DDB-7CE6-D5F9-438D-A8B995D8C9C4}"/>
              </a:ext>
            </a:extLst>
          </p:cNvPr>
          <p:cNvCxnSpPr/>
          <p:nvPr userDrawn="1"/>
        </p:nvCxnSpPr>
        <p:spPr>
          <a:xfrm>
            <a:off x="4772829" y="1602460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19B7CE5-3EDD-7D51-F89A-AF40C1BD7084}"/>
              </a:ext>
            </a:extLst>
          </p:cNvPr>
          <p:cNvCxnSpPr/>
          <p:nvPr userDrawn="1"/>
        </p:nvCxnSpPr>
        <p:spPr>
          <a:xfrm>
            <a:off x="2460496" y="184079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FE991B6-F0AA-3B0B-3877-B7223E8FE71D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0"/>
                </a:moveTo>
                <a:cubicBezTo>
                  <a:pt x="1711594" y="945287"/>
                  <a:pt x="945287" y="1711594"/>
                  <a:pt x="0" y="1711594"/>
                </a:cubicBezTo>
                <a:lnTo>
                  <a:pt x="0" y="0"/>
                </a:lnTo>
                <a:lnTo>
                  <a:pt x="1711594" y="0"/>
                </a:lnTo>
                <a:close/>
              </a:path>
            </a:pathLst>
          </a:custGeom>
          <a:solidFill>
            <a:srgbClr val="59C2F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4000" rIns="144000" bIns="252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02011850-F2AF-65B7-2734-5EC76892D65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AC9E922-3012-0671-7F8E-6FB6855B91B1}"/>
              </a:ext>
            </a:extLst>
          </p:cNvPr>
          <p:cNvSpPr/>
          <p:nvPr userDrawn="1"/>
        </p:nvSpPr>
        <p:spPr>
          <a:xfrm>
            <a:off x="1418450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7159077-63B3-35E8-1D91-055AC66648EC}"/>
              </a:ext>
            </a:extLst>
          </p:cNvPr>
          <p:cNvSpPr/>
          <p:nvPr userDrawn="1"/>
        </p:nvSpPr>
        <p:spPr>
          <a:xfrm>
            <a:off x="1418449" y="279694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1FD5A338-F1B1-B4DB-83F6-376295D6B1CB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497179E-762D-CF97-61DF-14A96D8A8AE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1438BBEF-7269-2455-9663-FA45B8028E03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AEB0906-097B-3D1B-5F26-418D464F2869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A49CE25A-55FD-2F41-D297-BC42642F9645}"/>
              </a:ext>
            </a:extLst>
          </p:cNvPr>
          <p:cNvSpPr/>
          <p:nvPr userDrawn="1"/>
        </p:nvSpPr>
        <p:spPr>
          <a:xfrm>
            <a:off x="6037493" y="2821915"/>
            <a:ext cx="2084095" cy="1007181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F7C71C1-0486-1D84-DC44-ECD5F6AD3F0F}"/>
              </a:ext>
            </a:extLst>
          </p:cNvPr>
          <p:cNvSpPr/>
          <p:nvPr userDrawn="1"/>
        </p:nvSpPr>
        <p:spPr>
          <a:xfrm>
            <a:off x="6037492" y="3971836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2B83A6F9-D13D-8B79-5B23-498B5AB2FC18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2D1F3C35-2255-CBEA-962E-A1FA705072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3F8765F-FB6B-145B-A190-1C06D6EDF44C}"/>
              </a:ext>
            </a:extLst>
          </p:cNvPr>
          <p:cNvSpPr/>
          <p:nvPr userDrawn="1"/>
        </p:nvSpPr>
        <p:spPr>
          <a:xfrm>
            <a:off x="8351879" y="2852707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875D74D4-0E9F-5418-A552-17456436F40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</p:spTree>
    <p:extLst>
      <p:ext uri="{BB962C8B-B14F-4D97-AF65-F5344CB8AC3E}">
        <p14:creationId xmlns:p14="http://schemas.microsoft.com/office/powerpoint/2010/main" val="1741398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E10AF7C-1E55-BB31-31D1-F74D597628DA}"/>
              </a:ext>
            </a:extLst>
          </p:cNvPr>
          <p:cNvCxnSpPr>
            <a:cxnSpLocks/>
            <a:stCxn id="17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7EE3CAB-1C34-2EBE-68EA-AC5CA1788023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1926926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ABDC35C-7A0C-B105-0AD6-CF8666D277E1}"/>
              </a:ext>
            </a:extLst>
          </p:cNvPr>
          <p:cNvCxnSpPr>
            <a:cxnSpLocks/>
          </p:cNvCxnSpPr>
          <p:nvPr userDrawn="1"/>
        </p:nvCxnSpPr>
        <p:spPr>
          <a:xfrm flipH="1">
            <a:off x="3764229" y="1644986"/>
            <a:ext cx="1" cy="77716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D3B77F7-C662-5128-CF48-48C52C0E8ED9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A3B90EB5-F38A-DAF1-E834-D34D1156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57FBFA5D-843F-7B6B-92BE-6BE3C546DD5F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6BB3A6C-E5BE-9C2F-2832-936128FDD628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E9C0926-30C2-D61E-A13B-6F8DEB451392}"/>
              </a:ext>
            </a:extLst>
          </p:cNvPr>
          <p:cNvSpPr/>
          <p:nvPr userDrawn="1"/>
        </p:nvSpPr>
        <p:spPr>
          <a:xfrm>
            <a:off x="488222" y="2812823"/>
            <a:ext cx="2084095" cy="1222624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9CE35CAA-BB53-05DF-605D-0E81E0F94C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A08DF8F-18D5-3C20-17F6-37BA9D25A0C3}"/>
              </a:ext>
            </a:extLst>
          </p:cNvPr>
          <p:cNvSpPr/>
          <p:nvPr userDrawn="1"/>
        </p:nvSpPr>
        <p:spPr>
          <a:xfrm>
            <a:off x="272218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03614899-442C-E4CD-7EF4-505F13098369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A447B23-3927-8F37-FBB1-425F81A9761B}"/>
              </a:ext>
            </a:extLst>
          </p:cNvPr>
          <p:cNvSpPr/>
          <p:nvPr userDrawn="1"/>
        </p:nvSpPr>
        <p:spPr>
          <a:xfrm>
            <a:off x="716899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1A5BCE5-BC81-3589-D01B-A44DF40EB298}"/>
              </a:ext>
            </a:extLst>
          </p:cNvPr>
          <p:cNvSpPr/>
          <p:nvPr userDrawn="1"/>
        </p:nvSpPr>
        <p:spPr>
          <a:xfrm>
            <a:off x="7168991" y="2822388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D6C0713-F845-5130-B657-A40A07234545}"/>
              </a:ext>
            </a:extLst>
          </p:cNvPr>
          <p:cNvSpPr/>
          <p:nvPr userDrawn="1"/>
        </p:nvSpPr>
        <p:spPr>
          <a:xfrm>
            <a:off x="7168991" y="3571411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D9D8E152-3E04-4D6F-FB42-8A10E8D5EC29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5FEB2DB-3FBB-2805-0E26-8EEF061B3BD4}"/>
              </a:ext>
            </a:extLst>
          </p:cNvPr>
          <p:cNvSpPr/>
          <p:nvPr userDrawn="1"/>
        </p:nvSpPr>
        <p:spPr>
          <a:xfrm>
            <a:off x="939653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23026E-EFFC-4703-9958-BA9B2D15565B}"/>
              </a:ext>
            </a:extLst>
          </p:cNvPr>
          <p:cNvSpPr/>
          <p:nvPr userDrawn="1"/>
        </p:nvSpPr>
        <p:spPr>
          <a:xfrm>
            <a:off x="9396532" y="2833016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27751D8A-AED5-5271-6EF6-9CF7853737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98818" y="1887075"/>
            <a:ext cx="10633" cy="663085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: Yläkulmat pyöristetty 20">
            <a:extLst>
              <a:ext uri="{FF2B5EF4-FFF2-40B4-BE49-F238E27FC236}">
                <a16:creationId xmlns:a16="http://schemas.microsoft.com/office/drawing/2014/main" id="{F25F4046-C874-0C67-2EAC-122C38FFC0EB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6D86167-8817-861F-1322-8C62539B9273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0E471CAA-345D-A262-5BB3-172DAF46C36F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1711594"/>
                </a:moveTo>
                <a:cubicBezTo>
                  <a:pt x="766307" y="1711594"/>
                  <a:pt x="0" y="945287"/>
                  <a:pt x="0" y="0"/>
                </a:cubicBezTo>
                <a:lnTo>
                  <a:pt x="1711594" y="0"/>
                </a:lnTo>
                <a:lnTo>
                  <a:pt x="1711594" y="1711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180000" rIns="144000" bIns="28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41321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53434F1-F8DA-2A83-E565-FEF89B9EEA0B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46209C53-3EDF-3146-E2F5-06E810F7B4F4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199206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ABAE504-6132-94FA-37C2-015370DA7361}"/>
              </a:ext>
            </a:extLst>
          </p:cNvPr>
          <p:cNvCxnSpPr>
            <a:cxnSpLocks/>
          </p:cNvCxnSpPr>
          <p:nvPr userDrawn="1"/>
        </p:nvCxnSpPr>
        <p:spPr>
          <a:xfrm>
            <a:off x="4772829" y="1602460"/>
            <a:ext cx="2055" cy="888363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9BD825E-F890-E619-BC33-B5F51636ACA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8441" y="1840794"/>
            <a:ext cx="2055" cy="1300059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: Yläkulmat pyöristetty 6">
            <a:extLst>
              <a:ext uri="{FF2B5EF4-FFF2-40B4-BE49-F238E27FC236}">
                <a16:creationId xmlns:a16="http://schemas.microsoft.com/office/drawing/2014/main" id="{6B141180-577F-FCE0-7A44-25538C312B3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1283456-DB77-FA70-5F79-7822221F0D18}"/>
              </a:ext>
            </a:extLst>
          </p:cNvPr>
          <p:cNvSpPr/>
          <p:nvPr userDrawn="1"/>
        </p:nvSpPr>
        <p:spPr>
          <a:xfrm>
            <a:off x="1416395" y="2134940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B9EC5B-9B13-8B5E-D49A-CA9B887C66CF}"/>
              </a:ext>
            </a:extLst>
          </p:cNvPr>
          <p:cNvSpPr/>
          <p:nvPr userDrawn="1"/>
        </p:nvSpPr>
        <p:spPr>
          <a:xfrm>
            <a:off x="1416394" y="285270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: Yläkulmat pyöristetty 9">
            <a:extLst>
              <a:ext uri="{FF2B5EF4-FFF2-40B4-BE49-F238E27FC236}">
                <a16:creationId xmlns:a16="http://schemas.microsoft.com/office/drawing/2014/main" id="{1006C9B1-30D7-820E-2205-DE73BB568D1F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1585C82-6611-F9A1-C246-8F3217451A8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418A5BFC-3A87-3333-4274-BB21BA3A6D8C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0074236-8427-7E63-FF8E-2C5490B94FF3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22D17E-8DFA-E360-143A-A409B1CE701B}"/>
              </a:ext>
            </a:extLst>
          </p:cNvPr>
          <p:cNvSpPr/>
          <p:nvPr userDrawn="1"/>
        </p:nvSpPr>
        <p:spPr>
          <a:xfrm>
            <a:off x="6037493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C35F8C75-2ACE-30A8-7E97-62BD35AAF77E}"/>
              </a:ext>
            </a:extLst>
          </p:cNvPr>
          <p:cNvSpPr/>
          <p:nvPr userDrawn="1"/>
        </p:nvSpPr>
        <p:spPr>
          <a:xfrm>
            <a:off x="6037492" y="3586588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: Yläkulmat pyöristetty 15">
            <a:extLst>
              <a:ext uri="{FF2B5EF4-FFF2-40B4-BE49-F238E27FC236}">
                <a16:creationId xmlns:a16="http://schemas.microsoft.com/office/drawing/2014/main" id="{BABFE173-7246-96EA-9021-E44CAEDD2354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E36AF64-7309-4678-F5CC-AA19EF3498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8BCB5F6-E259-E005-9BCD-B02A227726FC}"/>
              </a:ext>
            </a:extLst>
          </p:cNvPr>
          <p:cNvSpPr/>
          <p:nvPr userDrawn="1"/>
        </p:nvSpPr>
        <p:spPr>
          <a:xfrm>
            <a:off x="8351878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EC70E6A1-9AB4-E3D6-56DF-CDB422B1233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A820FDB7-4B5A-1BA6-1324-0E347D657052}"/>
              </a:ext>
            </a:extLst>
          </p:cNvPr>
          <p:cNvSpPr/>
          <p:nvPr userDrawn="1"/>
        </p:nvSpPr>
        <p:spPr>
          <a:xfrm>
            <a:off x="475636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1711594"/>
                </a:moveTo>
                <a:cubicBezTo>
                  <a:pt x="0" y="766307"/>
                  <a:pt x="766307" y="0"/>
                  <a:pt x="1711594" y="0"/>
                </a:cubicBezTo>
                <a:lnTo>
                  <a:pt x="1711594" y="1711594"/>
                </a:lnTo>
                <a:lnTo>
                  <a:pt x="0" y="17115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16000" rIns="108000" bIns="10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86097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5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3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1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5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5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8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BDC3D3-EB17-0487-C235-F850563B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A486FA2-7EDF-3CDE-B2A8-1996C5B90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2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2381EF-57A8-1C05-84A9-9F84FAD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246D6B-7EFD-7283-0002-4A923D4AC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62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789E84-8A5C-DB4D-D671-48F749607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82796DA-BEA0-4465-9E93-22077412D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84B0-2C02-F0EA-E198-48708A5C6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39C43C-5564-E805-F83D-57CA4C62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7287D95-9B25-2EEE-C282-35C35AAE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AD851-75FD-EE7E-0311-160F142B6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9E8124-A72D-82EF-A10A-62076758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2CFC2-F2C6-6CB2-C15F-59B17FEF5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AFC004A-208D-2813-7671-A92B74004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85ABF-EA37-24F1-7E54-E0F5F2650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D34969-E7E7-A1CC-2089-9286F0AD5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932645C-9B8B-CE6D-9E8D-3CFC3CAF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1B1B1-E887-A8B2-96BE-5C348E982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686C3A-3338-33B3-4014-A81860A03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6DF4-A755-9C6C-D0AF-F7BF23E8E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DF2EC5-DFA4-5829-E4D2-3DB5E9CD8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352E5-E8E2-69F4-E113-3A0204B636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CE76DBD-9ABD-401A-ACC4-8E3C979D470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57665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103EF-D491-2B2E-5A12-8423BBBC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1A9D2E-6634-2D56-5A08-813213E3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52896-9341-9DAA-EF28-6A97DA17E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6CF40-C63D-4563-8757-6DC4E6BF2D2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49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FE38DE-4805-4D44-9515-01E7263DA904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710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62458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2E29E6-9516-AE5D-6DBA-246EE865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76314-D0CF-9625-4E2E-A27E93F9A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5AC2FB1-4057-3159-07A7-90A6B023B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E5A50-70BE-6EC2-40F1-6276C04A9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B6EE8B-510D-2582-2E8F-CF526382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1744B-D15D-4350-0EE6-5772C9C90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-24350"/>
            <a:ext cx="12192000" cy="6882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F3D0C-FE85-C7EC-A872-C0FBF657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CA65C1-4299-B703-D330-E7D0BAA1C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2701EE-1F35-C743-235E-AB7EE8CC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9F848-5A1E-E6EF-A49E-79EB0302F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47EF7F-2D18-51EC-A1BF-867D0F7F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748E6B-8561-AFE5-0BA3-E3911081F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B42F6F-48E8-FD63-145C-0EFC8293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C3D0E-08E6-EA20-9AED-A24397703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760E5C-EBDA-4D35-835F-C4EA74A72D7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852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48692EF-5F1C-49F9-BF88-7C49994B5FB9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1674020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0028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AED8E3C-1D77-4DE1-BFA6-56BDED8E6778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19614935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7B04E-2799-662F-9CAA-A46A9D7BF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4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2F767F-4B32-61CB-41D9-97ACE5808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284AA11-F116-0C2D-6365-9E10BF2B3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FA15F11-C54B-D75C-15F7-9C6CD64DCA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DC1E-E625-56D7-5B28-C726EBC46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0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11C9894-9B0D-9070-9051-C5AD1B0D3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6C9F10-0002-CC49-B3C9-AB63B813D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5F33D-8FD3-DC26-6D70-64C844F55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D358D-59D4-EB64-C4BA-627E0A87F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3157EC-C27F-705F-1EB0-AE2FB8669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9FACA19-5E29-D984-E37B-132697769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DDF95-D22F-5BAA-8D9E-C3C52EEA7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F989EFB-CC76-1A6C-0180-CADD162A5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6DB4AB-5D53-D86F-808D-EF80F518A4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2A288-F21A-880E-A4B1-358303C64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11074-D964-8D79-5CB6-9C00D52B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E037C29-8537-6613-CD21-A833F0AAB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67A4364-DB6E-C5E2-CFCA-5510547480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93CB-833A-4FC7-5E54-283FCCE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4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D9C5B2-DC63-55C0-7B8D-97480E0422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AFFF87-42F1-640E-6C2A-FB87C74662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56331-1D7C-05B2-ECAD-7D602B0C5B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57738-5D2D-C145-6F67-C41EA4614A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AFEDA0-A821-1F20-09A8-95633893F4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E6EEF4-E760-C298-3EE5-3BEC41C1C9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F2C78-08C0-EBA7-40CA-66ACFE6AD5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82EED-C56B-A551-8C4C-0C5B2A2C93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8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54085" cy="4881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9F7C74-FDAC-47C9-85FF-A93A4A77D2DE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6064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3.2.2026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20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66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97C5B-775D-DE4A-3667-8D6CE1D72E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9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CCC3079-7194-8C22-A3D3-6F9394BB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4333C2-4842-7E2E-7937-68FB4249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F42FE-BAC9-ED7A-F790-059B6A85B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975CD3B-56F4-E72E-D322-CE977B611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7A5BB0-FCB8-3441-769B-7B72984F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CE78D-6AFE-DC2F-336D-89094EA78C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00A34-79C6-CA31-BA62-8237F08F2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D56D68-1234-F5E2-39DE-2029CF93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C4D5BE-3D46-96E4-B159-B2A61603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40DEB-E80D-CA6D-9A8E-6D6A520A8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1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9E543F-39BF-5197-168E-B6E0B3BB0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1035ED-3820-3A06-220D-A2C466DE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2CAEA-20D8-DC75-D4EF-D5281E56F6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650BC-11D9-4094-3838-D5CF5F5DD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3C9DD4-B0E2-7119-BC2F-9DE4C3BD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5AA4F2-7AF6-3877-2D57-EA5475ED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84254-9B4C-4C3C-2FE9-DAA04A923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8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E96E634-4747-4C18-9630-96A196DBF87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F9888C-2AB6-AC37-F0E4-B2F2AD03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9181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7B669F9F-59AA-81A1-21C8-DC8F427FB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668" y="1299308"/>
            <a:ext cx="9918131" cy="47293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99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ADEE36B-1FB8-4D59-A82C-0E27C43A5F1F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Vertical Title 1">
            <a:extLst>
              <a:ext uri="{FF2B5EF4-FFF2-40B4-BE49-F238E27FC236}">
                <a16:creationId xmlns:a16="http://schemas.microsoft.com/office/drawing/2014/main" id="{3F2E0DFC-E3BC-2968-5789-7A26E5302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85270" y="449071"/>
            <a:ext cx="243033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2925600D-019F-A65C-3005-E83FFC51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4200" y="449071"/>
            <a:ext cx="71501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8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9CC9D-1824-4E5D-BFD2-BACC0B925AC6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B090-397C-D745-B26D-388A8603260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42" Type="http://schemas.openxmlformats.org/officeDocument/2006/relationships/slideLayout" Target="../slideLayouts/slideLayout147.xml"/><Relationship Id="rId47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40" Type="http://schemas.openxmlformats.org/officeDocument/2006/relationships/slideLayout" Target="../slideLayouts/slideLayout145.xml"/><Relationship Id="rId45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4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43" Type="http://schemas.openxmlformats.org/officeDocument/2006/relationships/slideLayout" Target="../slideLayouts/slideLayout148.xml"/><Relationship Id="rId48" Type="http://schemas.openxmlformats.org/officeDocument/2006/relationships/theme" Target="../theme/theme11.xml"/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slideLayout" Target="../slideLayouts/slideLayout143.xml"/><Relationship Id="rId4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194.xml"/><Relationship Id="rId42" Type="http://schemas.openxmlformats.org/officeDocument/2006/relationships/slideLayout" Target="../slideLayouts/slideLayout202.xml"/><Relationship Id="rId47" Type="http://schemas.openxmlformats.org/officeDocument/2006/relationships/slideLayout" Target="../slideLayouts/slideLayout207.xml"/><Relationship Id="rId50" Type="http://schemas.openxmlformats.org/officeDocument/2006/relationships/image" Target="../media/image161.png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9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32" Type="http://schemas.openxmlformats.org/officeDocument/2006/relationships/slideLayout" Target="../slideLayouts/slideLayout192.xml"/><Relationship Id="rId37" Type="http://schemas.openxmlformats.org/officeDocument/2006/relationships/slideLayout" Target="../slideLayouts/slideLayout197.xml"/><Relationship Id="rId40" Type="http://schemas.openxmlformats.org/officeDocument/2006/relationships/slideLayout" Target="../slideLayouts/slideLayout200.xml"/><Relationship Id="rId45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28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196.xml"/><Relationship Id="rId49" Type="http://schemas.openxmlformats.org/officeDocument/2006/relationships/image" Target="../media/image160.png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191.xml"/><Relationship Id="rId44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slideLayout" Target="../slideLayouts/slideLayout187.xml"/><Relationship Id="rId30" Type="http://schemas.openxmlformats.org/officeDocument/2006/relationships/slideLayout" Target="../slideLayouts/slideLayout190.xml"/><Relationship Id="rId35" Type="http://schemas.openxmlformats.org/officeDocument/2006/relationships/slideLayout" Target="../slideLayouts/slideLayout195.xml"/><Relationship Id="rId43" Type="http://schemas.openxmlformats.org/officeDocument/2006/relationships/slideLayout" Target="../slideLayouts/slideLayout203.xml"/><Relationship Id="rId48" Type="http://schemas.openxmlformats.org/officeDocument/2006/relationships/theme" Target="../theme/theme13.xml"/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33" Type="http://schemas.openxmlformats.org/officeDocument/2006/relationships/slideLayout" Target="../slideLayouts/slideLayout193.xml"/><Relationship Id="rId38" Type="http://schemas.openxmlformats.org/officeDocument/2006/relationships/slideLayout" Target="../slideLayouts/slideLayout198.xml"/><Relationship Id="rId4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180.xml"/><Relationship Id="rId41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6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26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2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Relationship Id="rId27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image" Target="../media/image141.png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theme" Target="../theme/theme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3.2.2026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923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  <p:sldLayoutId id="2147483931" r:id="rId38"/>
    <p:sldLayoutId id="2147483932" r:id="rId39"/>
    <p:sldLayoutId id="2147483933" r:id="rId40"/>
    <p:sldLayoutId id="2147483934" r:id="rId41"/>
    <p:sldLayoutId id="2147483935" r:id="rId42"/>
    <p:sldLayoutId id="2147483936" r:id="rId43"/>
    <p:sldLayoutId id="2147483937" r:id="rId44"/>
    <p:sldLayoutId id="2147483938" r:id="rId45"/>
    <p:sldLayoutId id="2147483939" r:id="rId46"/>
    <p:sldLayoutId id="2147483940" r:id="rId4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10" y="6028665"/>
            <a:ext cx="3744009" cy="75761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61516D5-0AAA-DE78-E828-72FCAD0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9587-735F-C8FE-1B9D-811387FA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165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  <p:sldLayoutId id="2147483983" r:id="rId20"/>
    <p:sldLayoutId id="2147483984" r:id="rId21"/>
    <p:sldLayoutId id="2147483985" r:id="rId22"/>
    <p:sldLayoutId id="2147483986" r:id="rId23"/>
    <p:sldLayoutId id="2147483987" r:id="rId24"/>
    <p:sldLayoutId id="2147483988" r:id="rId25"/>
    <p:sldLayoutId id="2147483989" r:id="rId26"/>
    <p:sldLayoutId id="2147483990" r:id="rId27"/>
    <p:sldLayoutId id="2147483991" r:id="rId28"/>
    <p:sldLayoutId id="2147483992" r:id="rId29"/>
    <p:sldLayoutId id="2147483993" r:id="rId30"/>
    <p:sldLayoutId id="2147483994" r:id="rId31"/>
    <p:sldLayoutId id="2147483995" r:id="rId32"/>
    <p:sldLayoutId id="2147483996" r:id="rId33"/>
    <p:sldLayoutId id="2147483997" r:id="rId34"/>
    <p:sldLayoutId id="2147483998" r:id="rId35"/>
    <p:sldLayoutId id="2147483999" r:id="rId36"/>
    <p:sldLayoutId id="2147484000" r:id="rId37"/>
    <p:sldLayoutId id="2147484001" r:id="rId38"/>
    <p:sldLayoutId id="2147484002" r:id="rId39"/>
    <p:sldLayoutId id="2147484003" r:id="rId40"/>
    <p:sldLayoutId id="2147484004" r:id="rId41"/>
    <p:sldLayoutId id="2147484005" r:id="rId42"/>
    <p:sldLayoutId id="2147484006" r:id="rId43"/>
    <p:sldLayoutId id="2147484007" r:id="rId44"/>
    <p:sldLayoutId id="2147484008" r:id="rId45"/>
    <p:sldLayoutId id="2147484009" r:id="rId46"/>
    <p:sldLayoutId id="2147484010" r:id="rId4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0">
          <a:solidFill>
            <a:schemeClr val="tx1"/>
          </a:solidFill>
          <a:latin typeface="+mj-lt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8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41" r:id="rId8"/>
    <p:sldLayoutId id="214748404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FF0EB9-8AC1-6404-EBE2-7D12A0C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612102-C77C-B864-9B6E-BF25DDFC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FC94A-5EAD-A3AB-AA62-64C70CFA8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035A0-F710-4B35-8B4A-ABD0EDED939C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F1A768-9051-6955-8F86-80F1E5326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EF6615-618C-C16F-A08A-E26272239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85ECE-A269-48DE-BB0B-4DD943538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1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  <p:sldLayoutId id="2147484078" r:id="rId19"/>
    <p:sldLayoutId id="2147484079" r:id="rId20"/>
    <p:sldLayoutId id="2147484080" r:id="rId21"/>
    <p:sldLayoutId id="2147484081" r:id="rId22"/>
    <p:sldLayoutId id="2147484082" r:id="rId23"/>
    <p:sldLayoutId id="2147484083" r:id="rId24"/>
    <p:sldLayoutId id="2147484084" r:id="rId25"/>
    <p:sldLayoutId id="214748408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97F213-8AD3-F26F-097E-196649E26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0C4FE1-2B8A-9926-E185-D1C555360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D864B4-FE4A-2990-DD9A-06D7A0D4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C8CA5-6526-9D6A-C744-341CCA206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602381C-F7CA-C0B6-E99C-AB4E7FC0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3CCA40-4298-4113-7175-3BC57C0A2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9453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0">
          <a:solidFill>
            <a:schemeClr val="tx1"/>
          </a:solidFill>
          <a:latin typeface="+mj-lt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811" r:id="rId2"/>
    <p:sldLayoutId id="2147483736" r:id="rId3"/>
    <p:sldLayoutId id="2147483738" r:id="rId4"/>
    <p:sldLayoutId id="2147483740" r:id="rId5"/>
    <p:sldLayoutId id="214748374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95CF1EC-5658-4C7D-9651-CE63464E8232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E3A1-0055-0391-697A-6B125513AB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4" r:id="rId3"/>
    <p:sldLayoutId id="2147483806" r:id="rId4"/>
    <p:sldLayoutId id="2147483808" r:id="rId5"/>
    <p:sldLayoutId id="214748381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31C38AC-9738-4047-AC3C-523F4AF7F828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66DAE60-2345-4C01-BF5C-DF665B8B35B5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7F721-8CBA-4899-B8EA-93B4E9046C0B}" type="datetime1">
              <a:rPr lang="fi-FI" smtClean="0"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1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43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3.2.2026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10" y="6028665"/>
            <a:ext cx="3744009" cy="75761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61516D5-0AAA-DE78-E828-72FCAD0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9587-735F-C8FE-1B9D-811387FA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686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3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  <p:sldLayoutId id="2147483881" r:id="rId40"/>
    <p:sldLayoutId id="2147483882" r:id="rId41"/>
    <p:sldLayoutId id="2147483883" r:id="rId42"/>
    <p:sldLayoutId id="2147483884" r:id="rId43"/>
    <p:sldLayoutId id="2147483885" r:id="rId4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0">
          <a:solidFill>
            <a:schemeClr val="tx1"/>
          </a:solidFill>
          <a:latin typeface="+mj-lt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68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6.xml"/><Relationship Id="rId4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9F9DF-F6CC-837C-26C3-6E517985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041400"/>
            <a:ext cx="8204200" cy="2387600"/>
          </a:xfrm>
        </p:spPr>
        <p:txBody>
          <a:bodyPr>
            <a:normAutofit fontScale="90000"/>
          </a:bodyPr>
          <a:lstStyle/>
          <a:p>
            <a:br>
              <a:rPr lang="fi-FI" sz="4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4000">
                <a:ea typeface="Calibri" panose="020F0502020204030204" pitchFamily="34" charset="0"/>
              </a:rPr>
              <a:t>Nuorisovaltuusto 12.12.2026</a:t>
            </a:r>
            <a:br>
              <a:rPr lang="fi-FI" sz="4000">
                <a:ea typeface="Calibri" panose="020F0502020204030204" pitchFamily="34" charset="0"/>
              </a:rPr>
            </a:br>
            <a:br>
              <a:rPr lang="fi-FI" sz="4000">
                <a:ea typeface="Calibri" panose="020F0502020204030204" pitchFamily="34" charset="0"/>
              </a:rPr>
            </a:br>
            <a:r>
              <a:rPr lang="fi-FI" sz="4000">
                <a:ea typeface="Calibri" panose="020F0502020204030204" pitchFamily="34" charset="0"/>
              </a:rPr>
              <a:t>Lapsiperheiden ja aikuissosiaalityön palvelujen toimiala</a:t>
            </a:r>
            <a:endParaRPr lang="fi-FI" sz="400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E2BBDE-4A4F-6FE5-0DAE-EEA51BC7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49485"/>
            <a:ext cx="8204200" cy="1556333"/>
          </a:xfrm>
        </p:spPr>
        <p:txBody>
          <a:bodyPr/>
          <a:lstStyle/>
          <a:p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Hanna Mikkonen</a:t>
            </a:r>
          </a:p>
          <a:p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Toimialajohtaja, lapsiperheiden ja aikuissosiaalityön palvelut </a:t>
            </a:r>
          </a:p>
        </p:txBody>
      </p:sp>
    </p:spTree>
    <p:extLst>
      <p:ext uri="{BB962C8B-B14F-4D97-AF65-F5344CB8AC3E}">
        <p14:creationId xmlns:p14="http://schemas.microsoft.com/office/powerpoint/2010/main" val="250431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D9AC0-032F-B865-05C8-C8EBFF386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ED02C3CD-B73C-0361-A02C-7D31468AA356}"/>
              </a:ext>
            </a:extLst>
          </p:cNvPr>
          <p:cNvSpPr txBox="1">
            <a:spLocks/>
          </p:cNvSpPr>
          <p:nvPr/>
        </p:nvSpPr>
        <p:spPr>
          <a:xfrm>
            <a:off x="415403" y="1169483"/>
            <a:ext cx="5680597" cy="53427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Panostetaan ennaltaehkäisevään työhön ja varhaiseen tukeen</a:t>
            </a:r>
          </a:p>
          <a:p>
            <a:pPr marL="68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Vahvistetaan ja yhdenmukaistetaan neuvontaa ja asiakasohjausta </a:t>
            </a:r>
          </a:p>
          <a:p>
            <a:pPr marL="68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Varmistetaan monialaisella yhteistyöllä, että asiakkaat saavat oikea-aikaista tukea</a:t>
            </a:r>
          </a:p>
          <a:p>
            <a:pPr marL="68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Parannetaan asiakastyön tavoitteellisuutta</a:t>
            </a:r>
          </a:p>
          <a:p>
            <a:pPr marL="68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Perhekeskustoiminnan kehittämistä jatketaan neljällä perhekeskusalueella. Uutena avataan Myyrmäen perhekeskus keväällä 2026</a:t>
            </a:r>
          </a:p>
          <a:p>
            <a:pPr marL="332105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Selkiytetään ja tiivistetään lasten, nuorten ja aikuisten mielenterveys- ja päihdetyön palvelupolkuja,</a:t>
            </a: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fi-FI" sz="1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työnjakoa ja yhteistyötä </a:t>
            </a:r>
          </a:p>
          <a:p>
            <a:pPr marL="684000" marR="0" lvl="1" indent="-216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Olemme yhdessä kaupunkien kanssa edelläkävijöitä lasten, nuorten ja aikuisten mielen hyvinvoinnin varmistamisessa</a:t>
            </a:r>
          </a:p>
          <a:p>
            <a:pPr marL="684000" marR="0" lvl="1" indent="-216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Huomioidaan lasten ja nuorten terapiatakuu prosessien kehittämistyössä ja huolehditaan henkilöstön riittävästä arviointi- ja interventio-osaamisesta.</a:t>
            </a:r>
          </a:p>
          <a:p>
            <a:pPr marL="684000" marR="0" lvl="1" indent="-216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HUS lasten- ja nuorisopsykiatrian kanssa kehitetään yhteensovitettuja hoitopolkuja ja hoidon porrasteisuutta, sekä yhteistä tiedolla johtamista.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59D91FDA-5F9E-49DC-28B9-896565CCEB2D}"/>
              </a:ext>
            </a:extLst>
          </p:cNvPr>
          <p:cNvSpPr txBox="1">
            <a:spLocks/>
          </p:cNvSpPr>
          <p:nvPr/>
        </p:nvSpPr>
        <p:spPr>
          <a:xfrm>
            <a:off x="6396417" y="1169483"/>
            <a:ext cx="5086791" cy="5585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Poppins ExtraLight" panose="000003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Tuetaan asiakkaiden siirtymistä kevyempiin palveluihin ja paluuta asumispalveluista kotiin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Kiireellisten sijoitusten ja huostaanottojen tarvetta vähennetään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Uusien lastensuojelulaitosten perustamista edistetään investointisuunnitelman mukaisesti sekä kasvatetaan perhehoidon osuutta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Lisätään yhteisöllistä asumista ja kotiin vietäviä palveluja pitkäaikaisasunnottomuuden poistamiseksi ja raskaampien palvelujen ehkäisemiseksi.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Kehitetään palvelujen saatavuutta vahvistamalla omaa palvelutuotantoa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,Sans-Serif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Keskitetään ja yhdenmukaistetaan ostopalveluprosesseja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,Sans-Serif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Kehitetään asiakkaiden toimintakykyä edistäviä palveluja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,Sans-Serif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Kehitetään sähköisiä palveluja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,Sans-Serif" panose="05000000000000000000" pitchFamily="2" charset="2"/>
              <a:buChar char="Ø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Kasvatetaan oman työn tuottavuutta ja 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lisätään omaa palvelutuotantoa silloin 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kun se arvioidaan kokonaistaloudellisesti tarkoituksenmukaiseksi.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,Sans-Serif" panose="05000000000000000000" pitchFamily="2" charset="2"/>
              <a:buChar char="Ø"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Calibri"/>
              <a:ea typeface="Calibri"/>
              <a:cs typeface="Poppins ExtraLigh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,Sans-Serif" panose="05000000000000000000" pitchFamily="2" charset="2"/>
              <a:buChar char="Ø"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Suorakulmio: Vastakkaiset kulmat pyöristetty 2">
            <a:extLst>
              <a:ext uri="{FF2B5EF4-FFF2-40B4-BE49-F238E27FC236}">
                <a16:creationId xmlns:a16="http://schemas.microsoft.com/office/drawing/2014/main" id="{BAA2872E-6B5A-23AF-9C9F-CCCF56D84033}"/>
              </a:ext>
            </a:extLst>
          </p:cNvPr>
          <p:cNvSpPr/>
          <p:nvPr/>
        </p:nvSpPr>
        <p:spPr>
          <a:xfrm>
            <a:off x="178001" y="213950"/>
            <a:ext cx="10463646" cy="540327"/>
          </a:xfrm>
          <a:prstGeom prst="round2DiagRect">
            <a:avLst/>
          </a:prstGeom>
          <a:solidFill>
            <a:srgbClr val="74B72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LAPSIPERHEIDEN JA AIKUISSOSIAALITYÖN PALVELUJEN TOIMIALA</a:t>
            </a:r>
          </a:p>
        </p:txBody>
      </p:sp>
    </p:spTree>
    <p:extLst>
      <p:ext uri="{BB962C8B-B14F-4D97-AF65-F5344CB8AC3E}">
        <p14:creationId xmlns:p14="http://schemas.microsoft.com/office/powerpoint/2010/main" val="300878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isällön paikkamerkki 6">
            <a:extLst>
              <a:ext uri="{FF2B5EF4-FFF2-40B4-BE49-F238E27FC236}">
                <a16:creationId xmlns:a16="http://schemas.microsoft.com/office/drawing/2014/main" id="{5D1F4887-7CDB-51D3-B773-A3444A328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1" t="18992" r="21181" b="10227"/>
          <a:stretch/>
        </p:blipFill>
        <p:spPr>
          <a:xfrm>
            <a:off x="2387226" y="395332"/>
            <a:ext cx="8779708" cy="6034353"/>
          </a:xfrm>
          <a:solidFill>
            <a:schemeClr val="bg1">
              <a:alpha val="46000"/>
            </a:schemeClr>
          </a:solidFill>
        </p:spPr>
      </p:pic>
      <p:sp>
        <p:nvSpPr>
          <p:cNvPr id="8" name="Päivämäärän paikkamerkki 1">
            <a:extLst>
              <a:ext uri="{FF2B5EF4-FFF2-40B4-BE49-F238E27FC236}">
                <a16:creationId xmlns:a16="http://schemas.microsoft.com/office/drawing/2014/main" id="{F26E4C33-6913-7222-98AC-ED3622A56147}"/>
              </a:ext>
            </a:extLst>
          </p:cNvPr>
          <p:cNvSpPr txBox="1">
            <a:spLocks/>
          </p:cNvSpPr>
          <p:nvPr/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E8A26E5F-140A-26C3-6AB4-1AB3A5EB02FB}"/>
              </a:ext>
            </a:extLst>
          </p:cNvPr>
          <p:cNvSpPr txBox="1">
            <a:spLocks/>
          </p:cNvSpPr>
          <p:nvPr/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F7A36CE-5175-5495-3BEA-F6EA5B3FC299}"/>
              </a:ext>
            </a:extLst>
          </p:cNvPr>
          <p:cNvSpPr txBox="1"/>
          <p:nvPr/>
        </p:nvSpPr>
        <p:spPr>
          <a:xfrm>
            <a:off x="1349511" y="498489"/>
            <a:ext cx="3746090" cy="7696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8896B7D-DF0A-C024-344E-5E320B59EEC3}"/>
              </a:ext>
            </a:extLst>
          </p:cNvPr>
          <p:cNvSpPr txBox="1"/>
          <p:nvPr/>
        </p:nvSpPr>
        <p:spPr>
          <a:xfrm>
            <a:off x="410890" y="6041346"/>
            <a:ext cx="1632321" cy="69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810AE30-8C55-F22C-0BF3-AC433A74B377}"/>
              </a:ext>
            </a:extLst>
          </p:cNvPr>
          <p:cNvSpPr txBox="1"/>
          <p:nvPr/>
        </p:nvSpPr>
        <p:spPr>
          <a:xfrm>
            <a:off x="5388781" y="5805616"/>
            <a:ext cx="27765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AE19E-B1DC-FC13-EAA7-FD30DD24414C}"/>
              </a:ext>
            </a:extLst>
          </p:cNvPr>
          <p:cNvSpPr/>
          <p:nvPr/>
        </p:nvSpPr>
        <p:spPr>
          <a:xfrm>
            <a:off x="5448105" y="542365"/>
            <a:ext cx="2168768" cy="1826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oppins Extra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F7A49-E45F-DEE4-BC4D-EDC7E61B58AE}"/>
              </a:ext>
            </a:extLst>
          </p:cNvPr>
          <p:cNvSpPr txBox="1"/>
          <p:nvPr/>
        </p:nvSpPr>
        <p:spPr>
          <a:xfrm>
            <a:off x="159676" y="265559"/>
            <a:ext cx="51410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PERHEKESKUSVERKOSTO</a:t>
            </a:r>
            <a:endParaRPr kumimoji="0" lang="en-US" sz="2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5A41FDCC-A8EF-8ABB-32A7-5E7C0E0941F7}"/>
              </a:ext>
            </a:extLst>
          </p:cNvPr>
          <p:cNvSpPr/>
          <p:nvPr/>
        </p:nvSpPr>
        <p:spPr>
          <a:xfrm>
            <a:off x="978599" y="5943130"/>
            <a:ext cx="248451" cy="266913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66C65E-0441-F57F-94A0-E05AF2387B3D}"/>
              </a:ext>
            </a:extLst>
          </p:cNvPr>
          <p:cNvSpPr txBox="1"/>
          <p:nvPr/>
        </p:nvSpPr>
        <p:spPr>
          <a:xfrm>
            <a:off x="1165958" y="5856680"/>
            <a:ext cx="153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=asukaspuisto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E1610820-B566-6EB0-B8F7-A6A244958182}"/>
              </a:ext>
            </a:extLst>
          </p:cNvPr>
          <p:cNvSpPr/>
          <p:nvPr/>
        </p:nvSpPr>
        <p:spPr>
          <a:xfrm>
            <a:off x="978599" y="6348206"/>
            <a:ext cx="248451" cy="266913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454DE14-F102-FEDB-EF93-0A5DA0BCEF5C}"/>
              </a:ext>
            </a:extLst>
          </p:cNvPr>
          <p:cNvSpPr txBox="1"/>
          <p:nvPr/>
        </p:nvSpPr>
        <p:spPr>
          <a:xfrm>
            <a:off x="1186293" y="6289478"/>
            <a:ext cx="252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=avoin kohtaamispaikka</a:t>
            </a:r>
          </a:p>
        </p:txBody>
      </p:sp>
      <p:sp>
        <p:nvSpPr>
          <p:cNvPr id="40" name="Vuokaaviosymboli: Liitin 39">
            <a:extLst>
              <a:ext uri="{FF2B5EF4-FFF2-40B4-BE49-F238E27FC236}">
                <a16:creationId xmlns:a16="http://schemas.microsoft.com/office/drawing/2014/main" id="{2EBBCACA-9193-B70A-EA14-686C96DCA7E9}"/>
              </a:ext>
            </a:extLst>
          </p:cNvPr>
          <p:cNvSpPr/>
          <p:nvPr/>
        </p:nvSpPr>
        <p:spPr>
          <a:xfrm>
            <a:off x="8453395" y="1120461"/>
            <a:ext cx="938508" cy="935483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Vuokaaviosymboli: Liitin 40">
            <a:extLst>
              <a:ext uri="{FF2B5EF4-FFF2-40B4-BE49-F238E27FC236}">
                <a16:creationId xmlns:a16="http://schemas.microsoft.com/office/drawing/2014/main" id="{9D7F53F5-25C0-AF88-A8A7-4A4AA7D925B9}"/>
              </a:ext>
            </a:extLst>
          </p:cNvPr>
          <p:cNvSpPr/>
          <p:nvPr/>
        </p:nvSpPr>
        <p:spPr>
          <a:xfrm>
            <a:off x="7837699" y="3119431"/>
            <a:ext cx="938508" cy="935483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Vuokaaviosymboli: Liitin 41">
            <a:extLst>
              <a:ext uri="{FF2B5EF4-FFF2-40B4-BE49-F238E27FC236}">
                <a16:creationId xmlns:a16="http://schemas.microsoft.com/office/drawing/2014/main" id="{55E85DC3-2578-8F1A-8C8A-14214A79B4D4}"/>
              </a:ext>
            </a:extLst>
          </p:cNvPr>
          <p:cNvSpPr/>
          <p:nvPr/>
        </p:nvSpPr>
        <p:spPr>
          <a:xfrm>
            <a:off x="3999679" y="4600261"/>
            <a:ext cx="938508" cy="935483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Vuokaaviosymboli: Liitin 43">
            <a:extLst>
              <a:ext uri="{FF2B5EF4-FFF2-40B4-BE49-F238E27FC236}">
                <a16:creationId xmlns:a16="http://schemas.microsoft.com/office/drawing/2014/main" id="{690C908A-85AB-A79A-FFB2-A982A145AEE6}"/>
              </a:ext>
            </a:extLst>
          </p:cNvPr>
          <p:cNvSpPr/>
          <p:nvPr/>
        </p:nvSpPr>
        <p:spPr>
          <a:xfrm>
            <a:off x="6899191" y="3900440"/>
            <a:ext cx="938508" cy="935483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5" name="Kuva 44" descr="Kuva, joka sisältää kohteen neliö, Värikkyys&#10;&#10;Tekoälyllä luotu sisältö voi olla virheellistä.">
            <a:extLst>
              <a:ext uri="{FF2B5EF4-FFF2-40B4-BE49-F238E27FC236}">
                <a16:creationId xmlns:a16="http://schemas.microsoft.com/office/drawing/2014/main" id="{6FD49E37-1E90-5BCD-E2E9-128B52E5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8397"/>
            <a:ext cx="1468743" cy="13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B72313-1259-E236-2A5D-85CE95157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357656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1E8C1-165F-3D9E-6B7F-2C0530AC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439BDBA-AC77-57F1-8E4E-98ABD45179EE}"/>
              </a:ext>
            </a:extLst>
          </p:cNvPr>
          <p:cNvSpPr txBox="1"/>
          <p:nvPr/>
        </p:nvSpPr>
        <p:spPr>
          <a:xfrm>
            <a:off x="268324" y="670400"/>
            <a:ext cx="3696508" cy="4683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ALUEEN VÄESTÖ ON KASVAVA JA NUORI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 Light"/>
                <a:cs typeface="Calibri Light"/>
              </a:rPr>
              <a:t>ALUEEN VÄESTÖ ON KASVAVA. ALUEELLE MUUTTAA ENEMMÄN VÄESTÖÄ KUIN SIELTÄ POIS.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 Light"/>
                <a:cs typeface="Calibri Light"/>
              </a:rPr>
              <a:t>ALUEEN 0–6-VUOTIAIDEN MÄÄRÄN ENNUSTETAAN KASVAVAN 11 % (+ 2 370) VUOTEEN 2030 MENNESSÄ.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 Light"/>
                <a:cs typeface="Calibri Light"/>
              </a:rPr>
              <a:t>7–17-VUOTIAIDEN NUORTEN MÄÄRÄN ENNUSTETAAN PYSYVÄN MELKO ENNALLAAN (35 000) VUOTEEN 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EFC0EC8-DF21-945F-A2F8-1BC10FAF9CE9}"/>
              </a:ext>
            </a:extLst>
          </p:cNvPr>
          <p:cNvSpPr txBox="1"/>
          <p:nvPr/>
        </p:nvSpPr>
        <p:spPr>
          <a:xfrm>
            <a:off x="4255850" y="505028"/>
            <a:ext cx="3696508" cy="57554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KÖYHYYS JA SOSIAALISET HAASTEET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LAPSIPERHEISTÄ MAAN SUURIN OSUUS SAA TOIMEENTULOTUKEA PITKÄAIKAISESTI.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TOIMEENTULOTUKEA PITKÄAIKAISESTI SAANEITA 25 - 64-VUOTIAITA ENITEN SUOMESSA.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 Light"/>
                <a:cs typeface="Calibri Light"/>
              </a:rPr>
              <a:t>LAPSIPERHEISTÄ MAAN TOISEKSI SUURIN OSUUS ON YHDEN VANHEMMAN PERHEITÄ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 Light"/>
                <a:cs typeface="Calibri Light"/>
              </a:rPr>
              <a:t>ALAIKÄISTEN VÄKIVALTARIKOSTEN MÄÄRÄT OVAT KASVANEET TASAISESTI.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ASUNNOTTOMIEN MÄÄRÄ NOUSSUT VIIME VUOSINA.  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0A1583-4BCB-B392-34A1-6487A7B11FF4}"/>
              </a:ext>
            </a:extLst>
          </p:cNvPr>
          <p:cNvSpPr txBox="1"/>
          <p:nvPr/>
        </p:nvSpPr>
        <p:spPr>
          <a:xfrm>
            <a:off x="8243378" y="310476"/>
            <a:ext cx="3680298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MONIKIELISTEN JA TYÖTTÖMIEN SUURI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MÄÄRÄ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ALUEELLA PUHUTAAN ÄIDINKIELENÄ SUOMEN, RUOTSIN JA SAAMEN LISÄKSI N.133 ERI KIELTÄ.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ALUEEN 0-18 VUOTIAISTA N. 32,2 % PUHUU ÄIDINKIELENÄÄN MUUTA KUIN SUOMEA, RUOTSIA TAI SAAMEA.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VANTAAN TYÖTTÖMYYSPROSENTTI 14,9% (2025) JA KERAVAN 13,2%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B01E7630-FFCE-FAAA-0413-3BED56C9B1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08" y="110421"/>
            <a:ext cx="6979684" cy="640329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964A6BE-B81B-1D93-7DC8-6A2D9718B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678" y="5923280"/>
            <a:ext cx="763746" cy="66376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8942EAC-BAFE-2B91-0D03-9497785B7DDD}"/>
              </a:ext>
            </a:extLst>
          </p:cNvPr>
          <p:cNvSpPr txBox="1"/>
          <p:nvPr/>
        </p:nvSpPr>
        <p:spPr>
          <a:xfrm>
            <a:off x="194924" y="110421"/>
            <a:ext cx="11508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6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TOIMINTAYMPÄRISTÖ VANTAAN JA KERAVAN HYVINVOINTIALUEELLA</a:t>
            </a:r>
          </a:p>
        </p:txBody>
      </p:sp>
    </p:spTree>
    <p:extLst>
      <p:ext uri="{BB962C8B-B14F-4D97-AF65-F5344CB8AC3E}">
        <p14:creationId xmlns:p14="http://schemas.microsoft.com/office/powerpoint/2010/main" val="175242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Brändi&#10;&#10;Tekoälyllä luotu sisältö voi olla virheellistä.">
            <a:extLst>
              <a:ext uri="{FF2B5EF4-FFF2-40B4-BE49-F238E27FC236}">
                <a16:creationId xmlns:a16="http://schemas.microsoft.com/office/drawing/2014/main" id="{8E7A4FBA-F65F-A086-EB0E-0570AFBD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2" y="187524"/>
            <a:ext cx="11097089" cy="6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52">
            <a:extLst>
              <a:ext uri="{FF2B5EF4-FFF2-40B4-BE49-F238E27FC236}">
                <a16:creationId xmlns:a16="http://schemas.microsoft.com/office/drawing/2014/main" id="{81418362-F661-A0F4-9747-BA6E8F8301D4}"/>
              </a:ext>
            </a:extLst>
          </p:cNvPr>
          <p:cNvSpPr/>
          <p:nvPr/>
        </p:nvSpPr>
        <p:spPr>
          <a:xfrm>
            <a:off x="352887" y="1442224"/>
            <a:ext cx="10909977" cy="509813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LAPSIPERHEIDEN JA AIKUISSOSIAALITYÖN PALVELUJEN TOIMIALA</a:t>
            </a:r>
          </a:p>
        </p:txBody>
      </p:sp>
      <p:sp>
        <p:nvSpPr>
          <p:cNvPr id="24" name="TextBox 64">
            <a:extLst>
              <a:ext uri="{FF2B5EF4-FFF2-40B4-BE49-F238E27FC236}">
                <a16:creationId xmlns:a16="http://schemas.microsoft.com/office/drawing/2014/main" id="{2A010B0B-A4BB-EAB7-5940-F271D17B1F2A}"/>
              </a:ext>
            </a:extLst>
          </p:cNvPr>
          <p:cNvSpPr txBox="1"/>
          <p:nvPr/>
        </p:nvSpPr>
        <p:spPr>
          <a:xfrm>
            <a:off x="352887" y="3195704"/>
            <a:ext cx="1090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all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Tehtäväalueet</a:t>
            </a:r>
          </a:p>
        </p:txBody>
      </p:sp>
      <p:sp>
        <p:nvSpPr>
          <p:cNvPr id="25" name="TextBox 65">
            <a:extLst>
              <a:ext uri="{FF2B5EF4-FFF2-40B4-BE49-F238E27FC236}">
                <a16:creationId xmlns:a16="http://schemas.microsoft.com/office/drawing/2014/main" id="{2F34E5A8-6FEB-4D2D-CB71-D09263B13F96}"/>
              </a:ext>
            </a:extLst>
          </p:cNvPr>
          <p:cNvSpPr txBox="1"/>
          <p:nvPr/>
        </p:nvSpPr>
        <p:spPr>
          <a:xfrm>
            <a:off x="352887" y="1998236"/>
            <a:ext cx="1090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all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Palvelualueet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3BBB0A79-8987-82C7-58A5-AAE742A9ADFF}"/>
              </a:ext>
            </a:extLst>
          </p:cNvPr>
          <p:cNvSpPr txBox="1"/>
          <p:nvPr/>
        </p:nvSpPr>
        <p:spPr>
          <a:xfrm>
            <a:off x="352887" y="1041784"/>
            <a:ext cx="1090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TOIMIALA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6885DB12-D3C8-1C76-0B45-0E4AE435B281}"/>
              </a:ext>
            </a:extLst>
          </p:cNvPr>
          <p:cNvSpPr txBox="1">
            <a:spLocks/>
          </p:cNvSpPr>
          <p:nvPr/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: Rounded Corners 53">
            <a:extLst>
              <a:ext uri="{FF2B5EF4-FFF2-40B4-BE49-F238E27FC236}">
                <a16:creationId xmlns:a16="http://schemas.microsoft.com/office/drawing/2014/main" id="{F7324ED7-9066-4395-2439-E2BCA3F81786}"/>
              </a:ext>
            </a:extLst>
          </p:cNvPr>
          <p:cNvSpPr/>
          <p:nvPr/>
        </p:nvSpPr>
        <p:spPr>
          <a:xfrm>
            <a:off x="352887" y="2336984"/>
            <a:ext cx="2581200" cy="810875"/>
          </a:xfrm>
          <a:prstGeom prst="roundRect">
            <a:avLst>
              <a:gd name="adj" fmla="val 714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all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fi-FI" sz="1600" b="1" i="0" u="none" strike="noStrike" kern="0" cap="all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PErheiden</a:t>
            </a:r>
            <a:r>
              <a:rPr kumimoji="0" lang="fi-FI" sz="1600" b="1" i="0" u="none" strike="noStrike" kern="0" cap="all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ennaltaehkäisevien palvelujen </a:t>
            </a:r>
            <a:r>
              <a:rPr kumimoji="0" lang="fi-FI" sz="1600" b="1" i="0" u="none" strike="noStrike" kern="0" cap="all" spc="0" normalizeH="0" baseline="0" noProof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palvelualUE</a:t>
            </a:r>
            <a:endParaRPr kumimoji="0" lang="fi-FI" sz="1600" b="1" i="0" u="none" strike="noStrike" kern="0" cap="all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Rectangle: Rounded Corners 58">
            <a:extLst>
              <a:ext uri="{FF2B5EF4-FFF2-40B4-BE49-F238E27FC236}">
                <a16:creationId xmlns:a16="http://schemas.microsoft.com/office/drawing/2014/main" id="{3F8EA85B-8789-994F-B845-96E4E2EDB57B}"/>
              </a:ext>
            </a:extLst>
          </p:cNvPr>
          <p:cNvSpPr/>
          <p:nvPr/>
        </p:nvSpPr>
        <p:spPr>
          <a:xfrm>
            <a:off x="352887" y="3546941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Neuvola- ja lasten  kuntoutuspalvelut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3" name="Rectangle: Rounded Corners 82">
            <a:extLst>
              <a:ext uri="{FF2B5EF4-FFF2-40B4-BE49-F238E27FC236}">
                <a16:creationId xmlns:a16="http://schemas.microsoft.com/office/drawing/2014/main" id="{635A0E63-DF58-DAEA-2419-0CDFC1200DDC}"/>
              </a:ext>
            </a:extLst>
          </p:cNvPr>
          <p:cNvSpPr/>
          <p:nvPr/>
        </p:nvSpPr>
        <p:spPr>
          <a:xfrm>
            <a:off x="352887" y="4026005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Esi- ja perusopetuksen opiskeluhuollon palvelut</a:t>
            </a:r>
            <a:b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</a:b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Poppins SemiBold"/>
            </a:endParaRPr>
          </a:p>
        </p:txBody>
      </p:sp>
      <p:sp>
        <p:nvSpPr>
          <p:cNvPr id="4" name="Rectangle: Rounded Corners 83">
            <a:extLst>
              <a:ext uri="{FF2B5EF4-FFF2-40B4-BE49-F238E27FC236}">
                <a16:creationId xmlns:a16="http://schemas.microsoft.com/office/drawing/2014/main" id="{13D35C24-2C26-B707-0193-EF76051EE599}"/>
              </a:ext>
            </a:extLst>
          </p:cNvPr>
          <p:cNvSpPr/>
          <p:nvPr/>
        </p:nvSpPr>
        <p:spPr>
          <a:xfrm>
            <a:off x="352887" y="4504119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Toisen asteen opiskeluhuollon palvelut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/>
                <a:cs typeface="Aptos"/>
              </a:rPr>
            </a:b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Poppins SemiBold"/>
            </a:endParaRPr>
          </a:p>
        </p:txBody>
      </p:sp>
      <p:sp>
        <p:nvSpPr>
          <p:cNvPr id="8" name="Rectangle: Rounded Corners 101">
            <a:extLst>
              <a:ext uri="{FF2B5EF4-FFF2-40B4-BE49-F238E27FC236}">
                <a16:creationId xmlns:a16="http://schemas.microsoft.com/office/drawing/2014/main" id="{038A51C9-A681-2914-61C3-DDBCB42A63F9}"/>
              </a:ext>
            </a:extLst>
          </p:cNvPr>
          <p:cNvSpPr/>
          <p:nvPr/>
        </p:nvSpPr>
        <p:spPr>
          <a:xfrm>
            <a:off x="352887" y="4984593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Lasten ja nuorten mielenterveys- ja päihdepalvelut</a:t>
            </a: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Poppins SemiBold"/>
            </a:endParaRPr>
          </a:p>
        </p:txBody>
      </p:sp>
      <p:sp>
        <p:nvSpPr>
          <p:cNvPr id="23" name="Rectangle: Rounded Corners 66">
            <a:extLst>
              <a:ext uri="{FF2B5EF4-FFF2-40B4-BE49-F238E27FC236}">
                <a16:creationId xmlns:a16="http://schemas.microsoft.com/office/drawing/2014/main" id="{39F41A33-671D-B262-68A9-A6884309E0EB}"/>
              </a:ext>
            </a:extLst>
          </p:cNvPr>
          <p:cNvSpPr/>
          <p:nvPr/>
        </p:nvSpPr>
        <p:spPr>
          <a:xfrm>
            <a:off x="5905405" y="2337200"/>
            <a:ext cx="2581200" cy="801617"/>
          </a:xfrm>
          <a:prstGeom prst="roundRect">
            <a:avLst>
              <a:gd name="adj" fmla="val 714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all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Perheiden erityispalvelujen palvelualue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8">
            <a:extLst>
              <a:ext uri="{FF2B5EF4-FFF2-40B4-BE49-F238E27FC236}">
                <a16:creationId xmlns:a16="http://schemas.microsoft.com/office/drawing/2014/main" id="{6591B898-55FA-A5B6-9412-578E06292606}"/>
              </a:ext>
            </a:extLst>
          </p:cNvPr>
          <p:cNvSpPr/>
          <p:nvPr/>
        </p:nvSpPr>
        <p:spPr>
          <a:xfrm>
            <a:off x="5905405" y="4026005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Lastensuojelun avohuollon 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9" name="Rectangle: Rounded Corners 58">
            <a:extLst>
              <a:ext uri="{FF2B5EF4-FFF2-40B4-BE49-F238E27FC236}">
                <a16:creationId xmlns:a16="http://schemas.microsoft.com/office/drawing/2014/main" id="{3AA92C84-BA3D-D284-6B12-BBEE22E38176}"/>
              </a:ext>
            </a:extLst>
          </p:cNvPr>
          <p:cNvSpPr/>
          <p:nvPr/>
        </p:nvSpPr>
        <p:spPr>
          <a:xfrm>
            <a:off x="5905405" y="3546941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Lapsiperheiden kotiin vietävät palvelut</a:t>
            </a:r>
          </a:p>
        </p:txBody>
      </p:sp>
      <p:sp>
        <p:nvSpPr>
          <p:cNvPr id="11" name="Rectangle: Rounded Corners 84">
            <a:extLst>
              <a:ext uri="{FF2B5EF4-FFF2-40B4-BE49-F238E27FC236}">
                <a16:creationId xmlns:a16="http://schemas.microsoft.com/office/drawing/2014/main" id="{1DE98A43-90C5-F8C1-AC08-669E4BC209A5}"/>
              </a:ext>
            </a:extLst>
          </p:cNvPr>
          <p:cNvSpPr/>
          <p:nvPr/>
        </p:nvSpPr>
        <p:spPr>
          <a:xfrm>
            <a:off x="5905405" y="4504119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Lastensuojelun sijaishuollon palvelut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Segoe UI"/>
            </a:endParaRPr>
          </a:p>
        </p:txBody>
      </p:sp>
      <p:sp>
        <p:nvSpPr>
          <p:cNvPr id="12" name="Rectangle: Rounded Corners 84">
            <a:extLst>
              <a:ext uri="{FF2B5EF4-FFF2-40B4-BE49-F238E27FC236}">
                <a16:creationId xmlns:a16="http://schemas.microsoft.com/office/drawing/2014/main" id="{F0F3BFBB-5661-AD21-A425-B28578FDD22F}"/>
              </a:ext>
            </a:extLst>
          </p:cNvPr>
          <p:cNvSpPr/>
          <p:nvPr/>
        </p:nvSpPr>
        <p:spPr>
          <a:xfrm>
            <a:off x="5905405" y="4984593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/>
                <a:cs typeface="Segoe UI"/>
              </a:rPr>
              <a:t>Lapsiperheiden palvelujen 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/>
                <a:cs typeface="Segoe UI"/>
              </a:rPr>
            </a:b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/>
                <a:cs typeface="Segoe UI"/>
              </a:rPr>
              <a:t>järjestäminen ja ostopalvelut</a:t>
            </a:r>
          </a:p>
        </p:txBody>
      </p:sp>
      <p:sp>
        <p:nvSpPr>
          <p:cNvPr id="21" name="Rectangle: Rounded Corners 54">
            <a:extLst>
              <a:ext uri="{FF2B5EF4-FFF2-40B4-BE49-F238E27FC236}">
                <a16:creationId xmlns:a16="http://schemas.microsoft.com/office/drawing/2014/main" id="{64516EB8-00A4-71E9-452B-BA70D41A9FEC}"/>
              </a:ext>
            </a:extLst>
          </p:cNvPr>
          <p:cNvSpPr/>
          <p:nvPr/>
        </p:nvSpPr>
        <p:spPr>
          <a:xfrm>
            <a:off x="3129146" y="2343188"/>
            <a:ext cx="2581200" cy="801617"/>
          </a:xfrm>
          <a:prstGeom prst="roundRect">
            <a:avLst>
              <a:gd name="adj" fmla="val 714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all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perheitä tukevien palvelujen palvelualue</a:t>
            </a:r>
            <a:endParaRPr kumimoji="0" lang="fi-FI" sz="1600" b="0" i="0" u="none" strike="noStrike" kern="0" cap="all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Rectangle: Rounded Corners 84">
            <a:extLst>
              <a:ext uri="{FF2B5EF4-FFF2-40B4-BE49-F238E27FC236}">
                <a16:creationId xmlns:a16="http://schemas.microsoft.com/office/drawing/2014/main" id="{C0E156EA-5BEC-12A2-B890-F9E72C4CEBC8}"/>
              </a:ext>
            </a:extLst>
          </p:cNvPr>
          <p:cNvSpPr/>
          <p:nvPr/>
        </p:nvSpPr>
        <p:spPr>
          <a:xfrm>
            <a:off x="3129146" y="3546941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/>
                <a:cs typeface="Segoe UI"/>
              </a:rPr>
              <a:t>Lapsiperheiden varhaisen tuen palvelut</a:t>
            </a:r>
          </a:p>
        </p:txBody>
      </p:sp>
      <p:sp>
        <p:nvSpPr>
          <p:cNvPr id="7" name="Rectangle: Rounded Corners 100">
            <a:extLst>
              <a:ext uri="{FF2B5EF4-FFF2-40B4-BE49-F238E27FC236}">
                <a16:creationId xmlns:a16="http://schemas.microsoft.com/office/drawing/2014/main" id="{F709897F-AB09-CAFC-C127-AB2BB789C5CD}"/>
              </a:ext>
            </a:extLst>
          </p:cNvPr>
          <p:cNvSpPr/>
          <p:nvPr/>
        </p:nvSpPr>
        <p:spPr>
          <a:xfrm>
            <a:off x="3129146" y="4026005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Lapsiperheiden psykososiaaliset palvelut</a:t>
            </a: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Poppins SemiBold"/>
            </a:endParaRPr>
          </a:p>
        </p:txBody>
      </p:sp>
      <p:sp>
        <p:nvSpPr>
          <p:cNvPr id="10" name="Rectangle: Rounded Corners 84">
            <a:extLst>
              <a:ext uri="{FF2B5EF4-FFF2-40B4-BE49-F238E27FC236}">
                <a16:creationId xmlns:a16="http://schemas.microsoft.com/office/drawing/2014/main" id="{12AEAD85-C8C5-A22E-9B53-1BF8294821C9}"/>
              </a:ext>
            </a:extLst>
          </p:cNvPr>
          <p:cNvSpPr/>
          <p:nvPr/>
        </p:nvSpPr>
        <p:spPr>
          <a:xfrm>
            <a:off x="3129146" y="4504119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/>
                <a:cs typeface="Segoe UI"/>
              </a:rPr>
              <a:t>  Lapsiperheiden  sosiaalityön palvelut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Segoe UI"/>
            </a:endParaRPr>
          </a:p>
        </p:txBody>
      </p:sp>
      <p:sp>
        <p:nvSpPr>
          <p:cNvPr id="13" name="Rectangle: Rounded Corners 84">
            <a:extLst>
              <a:ext uri="{FF2B5EF4-FFF2-40B4-BE49-F238E27FC236}">
                <a16:creationId xmlns:a16="http://schemas.microsoft.com/office/drawing/2014/main" id="{A56EFC4E-E93A-39F8-C206-AA19AF14BDD8}"/>
              </a:ext>
            </a:extLst>
          </p:cNvPr>
          <p:cNvSpPr/>
          <p:nvPr/>
        </p:nvSpPr>
        <p:spPr>
          <a:xfrm>
            <a:off x="3129146" y="4984593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/>
                <a:cs typeface="Segoe UI"/>
              </a:rPr>
              <a:t>Sosiaali- ja kriisipäivystys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"/>
              <a:cs typeface="Segoe UI"/>
            </a:endParaRPr>
          </a:p>
        </p:txBody>
      </p:sp>
      <p:sp>
        <p:nvSpPr>
          <p:cNvPr id="18" name="Rectangle: Rounded Corners 66">
            <a:extLst>
              <a:ext uri="{FF2B5EF4-FFF2-40B4-BE49-F238E27FC236}">
                <a16:creationId xmlns:a16="http://schemas.microsoft.com/office/drawing/2014/main" id="{1081C49D-5EBE-B46F-FC5A-F449651D7A0E}"/>
              </a:ext>
            </a:extLst>
          </p:cNvPr>
          <p:cNvSpPr/>
          <p:nvPr/>
        </p:nvSpPr>
        <p:spPr>
          <a:xfrm>
            <a:off x="8681664" y="2337200"/>
            <a:ext cx="2581200" cy="801617"/>
          </a:xfrm>
          <a:prstGeom prst="roundRect">
            <a:avLst>
              <a:gd name="adj" fmla="val 714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all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aikuissosiaalityön PALVELUJEN PALVELUALUE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58">
            <a:extLst>
              <a:ext uri="{FF2B5EF4-FFF2-40B4-BE49-F238E27FC236}">
                <a16:creationId xmlns:a16="http://schemas.microsoft.com/office/drawing/2014/main" id="{1DDD0CDA-286E-60F2-0540-79C695FB1701}"/>
              </a:ext>
            </a:extLst>
          </p:cNvPr>
          <p:cNvSpPr/>
          <p:nvPr/>
        </p:nvSpPr>
        <p:spPr>
          <a:xfrm>
            <a:off x="8681664" y="4026005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Aikuissosiaalityön peruspalvelut</a:t>
            </a: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26" name="Rectangle: Rounded Corners 58">
            <a:extLst>
              <a:ext uri="{FF2B5EF4-FFF2-40B4-BE49-F238E27FC236}">
                <a16:creationId xmlns:a16="http://schemas.microsoft.com/office/drawing/2014/main" id="{E93D64B5-F7B0-4F4F-783A-435B72825982}"/>
              </a:ext>
            </a:extLst>
          </p:cNvPr>
          <p:cNvSpPr/>
          <p:nvPr/>
        </p:nvSpPr>
        <p:spPr>
          <a:xfrm>
            <a:off x="8681664" y="3546941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Toimeentulotuki ja </a:t>
            </a:r>
            <a:b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</a:b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kotoutumista tukevat palvelut</a:t>
            </a: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Poppins SemiBold"/>
            </a:endParaRPr>
          </a:p>
        </p:txBody>
      </p:sp>
      <p:sp>
        <p:nvSpPr>
          <p:cNvPr id="27" name="Rectangle: Rounded Corners 84">
            <a:extLst>
              <a:ext uri="{FF2B5EF4-FFF2-40B4-BE49-F238E27FC236}">
                <a16:creationId xmlns:a16="http://schemas.microsoft.com/office/drawing/2014/main" id="{231B9F9D-F7D4-347D-3CF5-6165AF000BC1}"/>
              </a:ext>
            </a:extLst>
          </p:cNvPr>
          <p:cNvSpPr/>
          <p:nvPr/>
        </p:nvSpPr>
        <p:spPr>
          <a:xfrm>
            <a:off x="8681664" y="4504119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Aikuissosiaalityön erityispalvelut</a:t>
            </a:r>
          </a:p>
        </p:txBody>
      </p:sp>
      <p:sp>
        <p:nvSpPr>
          <p:cNvPr id="28" name="Rectangle: Rounded Corners 84">
            <a:extLst>
              <a:ext uri="{FF2B5EF4-FFF2-40B4-BE49-F238E27FC236}">
                <a16:creationId xmlns:a16="http://schemas.microsoft.com/office/drawing/2014/main" id="{448A536D-A3DE-A75B-5A5F-0DE65543F392}"/>
              </a:ext>
            </a:extLst>
          </p:cNvPr>
          <p:cNvSpPr/>
          <p:nvPr/>
        </p:nvSpPr>
        <p:spPr>
          <a:xfrm>
            <a:off x="8681664" y="4984593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Työllistymistä ja </a:t>
            </a:r>
            <a:b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</a:b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osallisuutta tukevat palvelut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"/>
              <a:cs typeface="Segoe UI"/>
            </a:endParaRPr>
          </a:p>
        </p:txBody>
      </p:sp>
      <p:sp>
        <p:nvSpPr>
          <p:cNvPr id="29" name="Rectangle: Rounded Corners 84">
            <a:extLst>
              <a:ext uri="{FF2B5EF4-FFF2-40B4-BE49-F238E27FC236}">
                <a16:creationId xmlns:a16="http://schemas.microsoft.com/office/drawing/2014/main" id="{5F23A673-16CC-F2C1-3D7C-FF77BCDBAEDC}"/>
              </a:ext>
            </a:extLst>
          </p:cNvPr>
          <p:cNvSpPr/>
          <p:nvPr/>
        </p:nvSpPr>
        <p:spPr>
          <a:xfrm>
            <a:off x="8681664" y="5459606"/>
            <a:ext cx="2581200" cy="410200"/>
          </a:xfrm>
          <a:prstGeom prst="roundRect">
            <a:avLst>
              <a:gd name="adj" fmla="val 13849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/>
              </a:rPr>
              <a:t>Asumispalvelut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9524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512E0990-B72F-DE55-71DD-89B4B98C10AA}"/>
              </a:ext>
            </a:extLst>
          </p:cNvPr>
          <p:cNvSpPr/>
          <p:nvPr/>
        </p:nvSpPr>
        <p:spPr>
          <a:xfrm>
            <a:off x="10816936" y="218209"/>
            <a:ext cx="1111828" cy="1059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F349D15-2F8F-90A7-3647-CBBA5DF87C0F}"/>
              </a:ext>
            </a:extLst>
          </p:cNvPr>
          <p:cNvSpPr txBox="1"/>
          <p:nvPr/>
        </p:nvSpPr>
        <p:spPr>
          <a:xfrm>
            <a:off x="258674" y="1400420"/>
            <a:ext cx="279768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i-FI" sz="1600" b="1" i="0" u="none" strike="noStrike" kern="100" cap="none" spc="30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Times New Roman"/>
              </a:rPr>
              <a:t>Perheiden ennaltaehkäisevien palvelujen palvelualue  </a:t>
            </a:r>
          </a:p>
          <a:p>
            <a:pPr algn="ctr"/>
            <a:endParaRPr kumimoji="0" lang="fi-FI" sz="1600" b="1" i="0" u="none" strike="noStrike" kern="100" cap="none" spc="0" normalizeH="0" baseline="0" noProof="0">
              <a:ln>
                <a:noFill/>
              </a:ln>
              <a:solidFill>
                <a:srgbClr val="302783"/>
              </a:solidFill>
              <a:effectLst/>
              <a:uLnTx/>
              <a:uFillTx/>
              <a:latin typeface="+mj-lt"/>
              <a:ea typeface="Aptos" panose="02110004020202020204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kumimoji="0" lang="fi-FI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neuvolapalvelut ja lasten kuntoutuspalvelut </a:t>
            </a:r>
          </a:p>
          <a:p>
            <a:pPr marL="285750" indent="-285750">
              <a:buFontTx/>
              <a:buChar char="-"/>
            </a:pPr>
            <a:endParaRPr kumimoji="0" lang="fi-FI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0" lang="fi-FI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opiskeluhuollon palvelut</a:t>
            </a:r>
          </a:p>
          <a:p>
            <a:pPr marL="285750" indent="-285750">
              <a:buFontTx/>
              <a:buChar char="-"/>
            </a:pPr>
            <a:endParaRPr kumimoji="0" lang="fi-FI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0" lang="fi-FI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lasten ja nuorten perustasoi</a:t>
            </a:r>
            <a:r>
              <a:rPr lang="fi-FI" sz="1600" kern="1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set</a:t>
            </a:r>
            <a:r>
              <a:rPr kumimoji="0" lang="fi-FI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mielenterveys- ja päihdepalvelut</a:t>
            </a:r>
          </a:p>
          <a:p>
            <a:pPr marL="285750" indent="-285750">
              <a:buFontTx/>
              <a:buChar char="-"/>
            </a:pPr>
            <a:endParaRPr kumimoji="0" lang="fi-FI" sz="1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kumimoji="0" lang="fi-FI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lasten ja nuorten terapiatakuu</a:t>
            </a: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C97F1C9-2288-A5C7-ED3C-F93E7B798AE5}"/>
              </a:ext>
            </a:extLst>
          </p:cNvPr>
          <p:cNvSpPr txBox="1"/>
          <p:nvPr/>
        </p:nvSpPr>
        <p:spPr>
          <a:xfrm>
            <a:off x="3194483" y="1400420"/>
            <a:ext cx="26921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b="1" kern="100" spc="300">
                <a:solidFill>
                  <a:schemeClr val="accent5"/>
                </a:solidFill>
                <a:latin typeface="+mn-lt"/>
                <a:ea typeface="Calibri Light"/>
                <a:cs typeface="Times New Roman"/>
              </a:rPr>
              <a:t>Perheitä</a:t>
            </a:r>
            <a:r>
              <a:rPr lang="fi-FI" sz="1600" b="1" kern="100" spc="300">
                <a:solidFill>
                  <a:schemeClr val="accent5"/>
                </a:solidFill>
                <a:effectLst/>
                <a:latin typeface="+mn-lt"/>
                <a:ea typeface="Aptos" panose="02110004020202020204"/>
                <a:cs typeface="Times New Roman"/>
              </a:rPr>
              <a:t> tukevien palvelujen </a:t>
            </a:r>
            <a:r>
              <a:rPr lang="fi-FI" sz="1600" b="1" kern="100" spc="300">
                <a:solidFill>
                  <a:schemeClr val="accent5"/>
                </a:solidFill>
                <a:effectLst/>
                <a:latin typeface="+mj-lt"/>
                <a:ea typeface="Aptos" panose="02110004020202020204"/>
                <a:cs typeface="Times New Roman"/>
              </a:rPr>
              <a:t>palvelualue</a:t>
            </a:r>
            <a:r>
              <a:rPr lang="fi-FI" sz="1600" kern="100" spc="300">
                <a:effectLst/>
                <a:latin typeface="+mj-lt"/>
                <a:ea typeface="Aptos" panose="02110004020202020204"/>
                <a:cs typeface="Times New Roman"/>
              </a:rPr>
              <a:t> </a:t>
            </a:r>
          </a:p>
          <a:p>
            <a:endParaRPr lang="fi-FI" sz="1600" kern="100">
              <a:latin typeface="+mj-lt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lapsiperheiden varhaisen tuen 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psykososiaaliset 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sosiaalityön 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sosiaali- ja kriisipäivysty</a:t>
            </a:r>
            <a:r>
              <a:rPr lang="fi-FI" sz="1600" kern="1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</a:t>
            </a: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perhekeskuskehittämisen kokonaisuus</a:t>
            </a:r>
            <a:endParaRPr lang="fi-FI" sz="1600" kern="100">
              <a:effectLst/>
              <a:latin typeface="+mj-lt"/>
              <a:ea typeface="Aptos" panose="02110004020202020204"/>
              <a:cs typeface="Times New Roman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98614D7-6398-B06A-8999-A456D172810D}"/>
              </a:ext>
            </a:extLst>
          </p:cNvPr>
          <p:cNvSpPr txBox="1"/>
          <p:nvPr/>
        </p:nvSpPr>
        <p:spPr>
          <a:xfrm>
            <a:off x="6096000" y="1400420"/>
            <a:ext cx="3048866" cy="4106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00" cap="none" spc="300" normalizeH="0" baseline="0" noProof="0">
                <a:ln>
                  <a:noFill/>
                </a:ln>
                <a:solidFill>
                  <a:srgbClr val="302783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Times New Roman"/>
              </a:rPr>
              <a:t>Perheiden erityispalvelujen palvelualue</a:t>
            </a:r>
            <a:r>
              <a:rPr kumimoji="0" lang="fi-FI" sz="1600" b="0" i="0" u="none" strike="noStrike" kern="1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Times New Roman"/>
              </a:rPr>
              <a:t> 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lastensuojelun avo- ja sijaishuolto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sosiaalihuoltolain ja lastensuojelulain mukainen perhetyö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tukisuhdetoiminta ja ympärivuorokautinen perhekuntoutus 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lastensuojelun laitospalvelut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ostopalvelut sekä toimistosihteeripalvelut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CA8DD8C-79B5-12B7-527A-466CD92AAE5D}"/>
              </a:ext>
            </a:extLst>
          </p:cNvPr>
          <p:cNvSpPr txBox="1"/>
          <p:nvPr/>
        </p:nvSpPr>
        <p:spPr>
          <a:xfrm>
            <a:off x="9144867" y="1400419"/>
            <a:ext cx="278389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b="1" kern="100" spc="300">
                <a:solidFill>
                  <a:schemeClr val="tx2"/>
                </a:solidFill>
                <a:latin typeface="+mn-lt"/>
                <a:ea typeface="Aptos" panose="02110004020202020204"/>
                <a:cs typeface="Times New Roman"/>
              </a:rPr>
              <a:t>Aikuissosiaalityön palvelualue</a:t>
            </a:r>
          </a:p>
          <a:p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täydentävän ja ehkäisevän toimeentulotuen 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kotoutumista tukevat 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aikuissosiaalityön perus-ja erityispalvelut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työllistymistä ja osallisuutta tukevat palvelut</a:t>
            </a:r>
          </a:p>
          <a:p>
            <a:pPr marL="285750" indent="-285750">
              <a:buFontTx/>
              <a:buChar char="-"/>
            </a:pPr>
            <a:endParaRPr lang="fi-FI" sz="1600" kern="1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16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asumispalvelut</a:t>
            </a:r>
            <a:r>
              <a:rPr lang="fi-FI" sz="1800" kern="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BAC25C0-0E8A-0469-9E23-6438F0AE127A}"/>
              </a:ext>
            </a:extLst>
          </p:cNvPr>
          <p:cNvSpPr/>
          <p:nvPr/>
        </p:nvSpPr>
        <p:spPr>
          <a:xfrm>
            <a:off x="81501" y="1278082"/>
            <a:ext cx="2916907" cy="4499263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8299D58-15F2-B62D-EC4E-9D988AEE3082}"/>
              </a:ext>
            </a:extLst>
          </p:cNvPr>
          <p:cNvSpPr/>
          <p:nvPr/>
        </p:nvSpPr>
        <p:spPr>
          <a:xfrm>
            <a:off x="3157695" y="1278080"/>
            <a:ext cx="2692112" cy="449926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811915A-14BD-62D6-C7E4-8AB77E2D102F}"/>
              </a:ext>
            </a:extLst>
          </p:cNvPr>
          <p:cNvSpPr/>
          <p:nvPr/>
        </p:nvSpPr>
        <p:spPr>
          <a:xfrm>
            <a:off x="6052481" y="1278081"/>
            <a:ext cx="2859389" cy="449926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1D01764-25ED-2F61-7837-964A374118FC}"/>
              </a:ext>
            </a:extLst>
          </p:cNvPr>
          <p:cNvSpPr/>
          <p:nvPr/>
        </p:nvSpPr>
        <p:spPr>
          <a:xfrm>
            <a:off x="9101345" y="1278080"/>
            <a:ext cx="2859389" cy="4499261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: Vastakkaiset kulmat pyöristetty 17">
            <a:extLst>
              <a:ext uri="{FF2B5EF4-FFF2-40B4-BE49-F238E27FC236}">
                <a16:creationId xmlns:a16="http://schemas.microsoft.com/office/drawing/2014/main" id="{4F53B066-28C4-3C37-33E7-AF93F0952754}"/>
              </a:ext>
            </a:extLst>
          </p:cNvPr>
          <p:cNvSpPr/>
          <p:nvPr/>
        </p:nvSpPr>
        <p:spPr>
          <a:xfrm>
            <a:off x="240346" y="118587"/>
            <a:ext cx="10463646" cy="54032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>
                <a:solidFill>
                  <a:schemeClr val="tx1"/>
                </a:solidFill>
              </a:rPr>
              <a:t>LAPSIPERHEIDEN JA AIKUISSOSIAALITYÖN PALVELUJEN TOIMIALA</a:t>
            </a:r>
          </a:p>
        </p:txBody>
      </p:sp>
    </p:spTree>
    <p:extLst>
      <p:ext uri="{BB962C8B-B14F-4D97-AF65-F5344CB8AC3E}">
        <p14:creationId xmlns:p14="http://schemas.microsoft.com/office/powerpoint/2010/main" val="418439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42164-A33C-6014-F2DB-132420760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E9630AF-8584-39A9-95BA-3F05AEF358CD}"/>
              </a:ext>
            </a:extLst>
          </p:cNvPr>
          <p:cNvSpPr/>
          <p:nvPr/>
        </p:nvSpPr>
        <p:spPr>
          <a:xfrm>
            <a:off x="10941627" y="280555"/>
            <a:ext cx="1039091" cy="1049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C4432-91F6-BF87-1002-732B0A95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65" y="802243"/>
            <a:ext cx="11879670" cy="1558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Lapsiperheiden ja aikuissosiaalityön palvelujen toimialan  keskeisin tehtävä on lasten, nuorten, perheiden sekä työikäisten hyvinvoinnin parantaminen. Toimiala jakautuu neljään palvelualueeseen; perheiden ennaltaehkäisevät palvelut, perheitä tukevat palvelut, perheiden erityispalvelut sekä aikuissosiaalityön palvelut.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B04CDAE-B045-FFA1-2EA5-38ECEBA56F00}"/>
              </a:ext>
            </a:extLst>
          </p:cNvPr>
          <p:cNvSpPr/>
          <p:nvPr/>
        </p:nvSpPr>
        <p:spPr>
          <a:xfrm>
            <a:off x="6491608" y="2504210"/>
            <a:ext cx="5554317" cy="3462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Lapsiperheiden ja aikuissosiaalityön palvelujen toimiala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srgbClr val="000000"/>
                </a:solidFill>
                <a:latin typeface="+mj-lt"/>
              </a:rPr>
              <a:t>määrärahat t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alousarvio 2026 (1000€)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Toimintatuotot 14 732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srgbClr val="000000"/>
                </a:solidFill>
                <a:latin typeface="+mj-lt"/>
              </a:rPr>
              <a:t>Toimintakulut -272 835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solidFill>
                  <a:srgbClr val="000000"/>
                </a:solidFill>
                <a:latin typeface="+mj-lt"/>
              </a:rPr>
              <a:t>Toimintakate -258 103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46C306C-CCBD-416E-25F4-EFAD20902BD7}"/>
              </a:ext>
            </a:extLst>
          </p:cNvPr>
          <p:cNvSpPr/>
          <p:nvPr/>
        </p:nvSpPr>
        <p:spPr>
          <a:xfrm>
            <a:off x="166255" y="2504209"/>
            <a:ext cx="6103916" cy="3462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>
                <a:solidFill>
                  <a:schemeClr val="tx1"/>
                </a:solidFill>
                <a:latin typeface="+mj-lt"/>
              </a:rPr>
              <a:t>Toimialalla on yhteensä n. 1 741 työntekijää</a:t>
            </a:r>
          </a:p>
          <a:p>
            <a:pPr lvl="0"/>
            <a:endParaRPr lang="fi-FI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+mj-lt"/>
              </a:rPr>
              <a:t> vakituisia n. 1 425 ja määräaikaisia n. 316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+mj-lt"/>
              </a:rPr>
              <a:t>perheiden ennaltaehkäisevät palvelut: n. 434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+mj-lt"/>
              </a:rPr>
              <a:t>perheitä tukevat palvelut: n. 357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+mj-lt"/>
              </a:rPr>
              <a:t>perheiden erityispalvelut: n. 365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+mj-lt"/>
              </a:rPr>
              <a:t>aikuissosiaalityön palveluissa 579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/>
                </a:solidFill>
                <a:latin typeface="+mj-lt"/>
              </a:rPr>
              <a:t>Toimialan suurimmat henkilöstöryhmät ovat sosiaaliohjaajat terveydenhoitajat, sosiaalityöntekijät, psykologit, ohjaajat ja kuraattorit. 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uorakulmio: Vastakkaiset kulmat pyöristetty 10">
            <a:extLst>
              <a:ext uri="{FF2B5EF4-FFF2-40B4-BE49-F238E27FC236}">
                <a16:creationId xmlns:a16="http://schemas.microsoft.com/office/drawing/2014/main" id="{01E53996-C560-3204-D55D-21ED4F6E60C4}"/>
              </a:ext>
            </a:extLst>
          </p:cNvPr>
          <p:cNvSpPr/>
          <p:nvPr/>
        </p:nvSpPr>
        <p:spPr>
          <a:xfrm>
            <a:off x="240346" y="118587"/>
            <a:ext cx="10463646" cy="54032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>
                <a:solidFill>
                  <a:schemeClr val="tx1"/>
                </a:solidFill>
              </a:rPr>
              <a:t>LAPSIPERHEIDEN JA AIKUISSOSIAALITYÖN PALVELUJEN TOIMIALA</a:t>
            </a:r>
          </a:p>
        </p:txBody>
      </p:sp>
    </p:spTree>
    <p:extLst>
      <p:ext uri="{BB962C8B-B14F-4D97-AF65-F5344CB8AC3E}">
        <p14:creationId xmlns:p14="http://schemas.microsoft.com/office/powerpoint/2010/main" val="2346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uvakaappaus, numero, Fontti&#10;&#10;Tekoälyllä luotu sisältö voi olla virheellistä.">
            <a:extLst>
              <a:ext uri="{FF2B5EF4-FFF2-40B4-BE49-F238E27FC236}">
                <a16:creationId xmlns:a16="http://schemas.microsoft.com/office/drawing/2014/main" id="{B32C01BA-0D3C-B7A7-507B-C5483709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2" y="569975"/>
            <a:ext cx="8561625" cy="4978771"/>
          </a:xfrm>
          <a:prstGeom prst="rect">
            <a:avLst/>
          </a:prstGeom>
        </p:spPr>
      </p:pic>
      <p:pic>
        <p:nvPicPr>
          <p:cNvPr id="9" name="Kuva 8" descr="Kuva, joka sisältää kohteen luovuus, piirros, clipart, Grafiikka&#10;&#10;Tekoälyllä luotu sisältö voi olla virheellistä.">
            <a:extLst>
              <a:ext uri="{FF2B5EF4-FFF2-40B4-BE49-F238E27FC236}">
                <a16:creationId xmlns:a16="http://schemas.microsoft.com/office/drawing/2014/main" id="{6EA069BC-4E69-C3DC-D801-EBC6FA93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103" y="2140527"/>
            <a:ext cx="1833068" cy="41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7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3">
            <a:extLst>
              <a:ext uri="{FF2B5EF4-FFF2-40B4-BE49-F238E27FC236}">
                <a16:creationId xmlns:a16="http://schemas.microsoft.com/office/drawing/2014/main" id="{257374A0-1660-EDD7-631E-CF8C1BF9EA5B}"/>
              </a:ext>
            </a:extLst>
          </p:cNvPr>
          <p:cNvSpPr/>
          <p:nvPr/>
        </p:nvSpPr>
        <p:spPr>
          <a:xfrm>
            <a:off x="8314948" y="4271443"/>
            <a:ext cx="2786743" cy="798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Monitoimijainen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 YHTEISTYÖ 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orakulmio 4">
            <a:extLst>
              <a:ext uri="{FF2B5EF4-FFF2-40B4-BE49-F238E27FC236}">
                <a16:creationId xmlns:a16="http://schemas.microsoft.com/office/drawing/2014/main" id="{EA24CF28-5877-A646-46DA-1473BD5BBDD9}"/>
              </a:ext>
            </a:extLst>
          </p:cNvPr>
          <p:cNvSpPr/>
          <p:nvPr/>
        </p:nvSpPr>
        <p:spPr>
          <a:xfrm>
            <a:off x="4802452" y="4293629"/>
            <a:ext cx="2786743" cy="75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Tarpeet huomioidaan KOKONAISVALTAISESTI </a:t>
            </a:r>
          </a:p>
        </p:txBody>
      </p:sp>
      <p:sp>
        <p:nvSpPr>
          <p:cNvPr id="4" name="Suorakulmio 5">
            <a:extLst>
              <a:ext uri="{FF2B5EF4-FFF2-40B4-BE49-F238E27FC236}">
                <a16:creationId xmlns:a16="http://schemas.microsoft.com/office/drawing/2014/main" id="{A7CE905D-AE88-2A71-C4F1-6AF06CD0FC32}"/>
              </a:ext>
            </a:extLst>
          </p:cNvPr>
          <p:cNvSpPr/>
          <p:nvPr/>
        </p:nvSpPr>
        <p:spPr>
          <a:xfrm>
            <a:off x="1289956" y="4293629"/>
            <a:ext cx="2786743" cy="75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rPr>
              <a:t>Helposti saavutettava NEUVONTA JA OHJAUS </a:t>
            </a:r>
          </a:p>
        </p:txBody>
      </p:sp>
      <p:sp>
        <p:nvSpPr>
          <p:cNvPr id="6" name="Tekstiruutu 18">
            <a:extLst>
              <a:ext uri="{FF2B5EF4-FFF2-40B4-BE49-F238E27FC236}">
                <a16:creationId xmlns:a16="http://schemas.microsoft.com/office/drawing/2014/main" id="{7C029D40-7920-9405-F6E2-F30DF6BFD279}"/>
              </a:ext>
            </a:extLst>
          </p:cNvPr>
          <p:cNvSpPr txBox="1"/>
          <p:nvPr/>
        </p:nvSpPr>
        <p:spPr>
          <a:xfrm>
            <a:off x="2683328" y="5404175"/>
            <a:ext cx="66294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 Light"/>
                <a:cs typeface="Calibri Light"/>
              </a:rPr>
              <a:t>OSAAVA JA HYVINVOIVA HENKILÖSTÖ</a:t>
            </a:r>
          </a:p>
        </p:txBody>
      </p:sp>
      <p:sp>
        <p:nvSpPr>
          <p:cNvPr id="7" name="Suorakulmio 11">
            <a:extLst>
              <a:ext uri="{FF2B5EF4-FFF2-40B4-BE49-F238E27FC236}">
                <a16:creationId xmlns:a16="http://schemas.microsoft.com/office/drawing/2014/main" id="{940A0461-4D26-9228-52C8-DA7D60EC7F30}"/>
              </a:ext>
            </a:extLst>
          </p:cNvPr>
          <p:cNvSpPr/>
          <p:nvPr/>
        </p:nvSpPr>
        <p:spPr>
          <a:xfrm>
            <a:off x="1289957" y="637988"/>
            <a:ext cx="93368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LAPSIPERHEET JA AIKUISET</a:t>
            </a:r>
          </a:p>
        </p:txBody>
      </p:sp>
      <p:pic>
        <p:nvPicPr>
          <p:cNvPr id="21" name="Picture 20" descr="A family walking with a baby stroller&#10;&#10;AI-generated content may be incorrect.">
            <a:extLst>
              <a:ext uri="{FF2B5EF4-FFF2-40B4-BE49-F238E27FC236}">
                <a16:creationId xmlns:a16="http://schemas.microsoft.com/office/drawing/2014/main" id="{FD0B4128-3A35-5763-DAAA-55F788D37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69" y="1341116"/>
            <a:ext cx="3181350" cy="3181350"/>
          </a:xfrm>
          <a:prstGeom prst="rect">
            <a:avLst/>
          </a:prstGeom>
        </p:spPr>
      </p:pic>
      <p:pic>
        <p:nvPicPr>
          <p:cNvPr id="25" name="Picture 24" descr="A person sitting in a chair with two people&#10;&#10;AI-generated content may be incorrect.">
            <a:extLst>
              <a:ext uri="{FF2B5EF4-FFF2-40B4-BE49-F238E27FC236}">
                <a16:creationId xmlns:a16="http://schemas.microsoft.com/office/drawing/2014/main" id="{DD583BD1-51DC-304F-265D-62183A6F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0" y="1474838"/>
            <a:ext cx="2863831" cy="2863831"/>
          </a:xfrm>
          <a:prstGeom prst="rect">
            <a:avLst/>
          </a:prstGeom>
        </p:spPr>
      </p:pic>
      <p:pic>
        <p:nvPicPr>
          <p:cNvPr id="29" name="Picture 28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B415D5B-4CBD-756F-EDCF-F48059918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30" y="1489561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0D5A4-AC98-53CE-B71B-8E7CD5EE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110C9410-BB6D-2383-827E-8A521404B0CB}"/>
              </a:ext>
            </a:extLst>
          </p:cNvPr>
          <p:cNvSpPr/>
          <p:nvPr/>
        </p:nvSpPr>
        <p:spPr>
          <a:xfrm>
            <a:off x="8314947" y="4271443"/>
            <a:ext cx="2786743" cy="798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Monitoimijainen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 YHTEISTYÖ 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D24CD8A-3DB8-1210-E81B-99A403FF10A9}"/>
              </a:ext>
            </a:extLst>
          </p:cNvPr>
          <p:cNvSpPr/>
          <p:nvPr/>
        </p:nvSpPr>
        <p:spPr>
          <a:xfrm>
            <a:off x="4802452" y="4293629"/>
            <a:ext cx="2786743" cy="75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Tarpeet huomioidaan KOKONAISVALTAISESTI 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C12B44B6-3D3B-9320-F4AD-04D7701D275F}"/>
              </a:ext>
            </a:extLst>
          </p:cNvPr>
          <p:cNvSpPr/>
          <p:nvPr/>
        </p:nvSpPr>
        <p:spPr>
          <a:xfrm>
            <a:off x="1254339" y="4293629"/>
            <a:ext cx="2786743" cy="75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 Light" panose="020F0302020204030204" pitchFamily="34" charset="0"/>
                <a:cs typeface="Calibri" panose="020F0502020204030204" pitchFamily="34" charset="0"/>
              </a:rPr>
              <a:t>Helposti saavutettava NEUVONTA JA OHJAUS 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326E7CD-F0D2-BAE4-8308-C0617DFA19D5}"/>
              </a:ext>
            </a:extLst>
          </p:cNvPr>
          <p:cNvSpPr/>
          <p:nvPr/>
        </p:nvSpPr>
        <p:spPr>
          <a:xfrm>
            <a:off x="1289957" y="5389595"/>
            <a:ext cx="933685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71FAD75-D92F-6536-5FD0-97D54B53708C}"/>
              </a:ext>
            </a:extLst>
          </p:cNvPr>
          <p:cNvSpPr txBox="1"/>
          <p:nvPr/>
        </p:nvSpPr>
        <p:spPr>
          <a:xfrm>
            <a:off x="2683328" y="5404175"/>
            <a:ext cx="66294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 Light"/>
                <a:cs typeface="Calibri Light"/>
              </a:rPr>
              <a:t>OSAAVA JA HYVINVOIVA HENKILÖSTÖ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67356A2-B2F7-2156-A82A-5884692A2B44}"/>
              </a:ext>
            </a:extLst>
          </p:cNvPr>
          <p:cNvSpPr/>
          <p:nvPr/>
        </p:nvSpPr>
        <p:spPr>
          <a:xfrm>
            <a:off x="1289957" y="637988"/>
            <a:ext cx="93368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LAPSIPERHEET JA AIKUISET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8DCA3-D884-F0DD-2029-BA5EE1FC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18" y="1277894"/>
            <a:ext cx="3175001" cy="3175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7C64D-B2DF-DE8B-6745-FA83FC20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35" y="1271545"/>
            <a:ext cx="3181350" cy="3181350"/>
          </a:xfrm>
          <a:prstGeom prst="rect">
            <a:avLst/>
          </a:prstGeom>
        </p:spPr>
      </p:pic>
      <p:pic>
        <p:nvPicPr>
          <p:cNvPr id="15" name="Picture 14" descr="A group of people with icons around them&#10;&#10;AI-generated content may be incorrect.">
            <a:extLst>
              <a:ext uri="{FF2B5EF4-FFF2-40B4-BE49-F238E27FC236}">
                <a16:creationId xmlns:a16="http://schemas.microsoft.com/office/drawing/2014/main" id="{CBAF1377-95E3-9293-1F3F-5BFD8CA8E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61" y="1271545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3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A423380E-6BDE-476F-8BAE-4D6E0AD2D9E0}"/>
    </a:ext>
  </a:extLst>
</a:theme>
</file>

<file path=ppt/theme/theme10.xml><?xml version="1.0" encoding="utf-8"?>
<a:theme xmlns:a="http://schemas.openxmlformats.org/drawingml/2006/main" name="1_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901534AC-7260-4A32-BE9B-971073E41A6A}"/>
    </a:ext>
  </a:extLst>
</a:theme>
</file>

<file path=ppt/theme/theme11.xml><?xml version="1.0" encoding="utf-8"?>
<a:theme xmlns:a="http://schemas.openxmlformats.org/drawingml/2006/main" name="THL">
  <a:themeElements>
    <a:clrScheme name="THL 2024 0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005A1E"/>
      </a:accent1>
      <a:accent2>
        <a:srgbClr val="0064FF"/>
      </a:accent2>
      <a:accent3>
        <a:srgbClr val="C84696"/>
      </a:accent3>
      <a:accent4>
        <a:srgbClr val="FF7328"/>
      </a:accent4>
      <a:accent5>
        <a:srgbClr val="AAA096"/>
      </a:accent5>
      <a:accent6>
        <a:srgbClr val="FFC800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4E58AC3A-2402-4C9E-854A-74718725B459}" vid="{D786D15A-7F4F-4408-A1D0-3F1D880D6DFE}"/>
    </a:ext>
  </a:extLst>
</a:theme>
</file>

<file path=ppt/theme/theme12.xml><?xml version="1.0" encoding="utf-8"?>
<a:theme xmlns:a="http://schemas.openxmlformats.org/drawingml/2006/main" name="2_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901534AC-7260-4A32-BE9B-971073E41A6A}"/>
    </a:ext>
  </a:extLst>
</a:theme>
</file>

<file path=ppt/theme/theme13.xml><?xml version="1.0" encoding="utf-8"?>
<a:theme xmlns:a="http://schemas.openxmlformats.org/drawingml/2006/main" name="1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901534AC-7260-4A32-BE9B-971073E41A6A}"/>
    </a:ext>
  </a:extLst>
</a:theme>
</file>

<file path=ppt/theme/theme16.xml><?xml version="1.0" encoding="utf-8"?>
<a:theme xmlns:a="http://schemas.openxmlformats.org/drawingml/2006/main" name="5_Sisällöt">
  <a:themeElements>
    <a:clrScheme name="VAK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000000"/>
      </a:accent6>
      <a:hlink>
        <a:srgbClr val="302783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8.xml><?xml version="1.0" encoding="utf-8"?>
<a:theme xmlns:a="http://schemas.openxmlformats.org/drawingml/2006/main" name="1_Vake Master ei tunnusta">
  <a:themeElements>
    <a:clrScheme name="Vakehy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2783"/>
      </a:accent1>
      <a:accent2>
        <a:srgbClr val="76CBF3"/>
      </a:accent2>
      <a:accent3>
        <a:srgbClr val="00973A"/>
      </a:accent3>
      <a:accent4>
        <a:srgbClr val="76B62A"/>
      </a:accent4>
      <a:accent5>
        <a:srgbClr val="E4007D"/>
      </a:accent5>
      <a:accent6>
        <a:srgbClr val="E9519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9FDD2F4-B995-44B1-B0D3-1403083D5B9B}"/>
    </a:ext>
  </a:extLst>
</a:theme>
</file>

<file path=ppt/theme/theme3.xml><?xml version="1.0" encoding="utf-8"?>
<a:theme xmlns:a="http://schemas.openxmlformats.org/drawingml/2006/main" name="1_Sisällöt_tummansininen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E45C58ED-8F8D-46BF-A85F-EB9F01764E53}"/>
    </a:ext>
  </a:extLst>
</a:theme>
</file>

<file path=ppt/theme/theme4.xml><?xml version="1.0" encoding="utf-8"?>
<a:theme xmlns:a="http://schemas.openxmlformats.org/drawingml/2006/main" name="Väli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1F6678B-9970-44F8-BAD1-FA7699D04D35}"/>
    </a:ext>
  </a:extLst>
</a:theme>
</file>

<file path=ppt/theme/theme5.xml><?xml version="1.0" encoding="utf-8"?>
<a:theme xmlns:a="http://schemas.openxmlformats.org/drawingml/2006/main" name="Sitaati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5E78E8F0-C355-45BF-970E-A7EB0E1118BB}"/>
    </a:ext>
  </a:extLst>
</a:theme>
</file>

<file path=ppt/theme/theme6.xml><?xml version="1.0" encoding="utf-8"?>
<a:theme xmlns:a="http://schemas.openxmlformats.org/drawingml/2006/main" name="Kiitos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8CF113C4-4AB9-46F3-8C1A-42C090196D17}"/>
    </a:ext>
  </a:extLst>
</a:theme>
</file>

<file path=ppt/theme/theme7.xml><?xml version="1.0" encoding="utf-8"?>
<a:theme xmlns:a="http://schemas.openxmlformats.org/drawingml/2006/main" name="Ikonit ja kaavi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296AFF1-0488-4295-9F28-637F21CB3946}"/>
    </a:ext>
  </a:extLst>
</a:theme>
</file>

<file path=ppt/theme/theme8.xml><?xml version="1.0" encoding="utf-8"?>
<a:theme xmlns:a="http://schemas.openxmlformats.org/drawingml/2006/main" name="1_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B4DFC47E-80EB-41ED-9957-93535901EC93}"/>
    </a:ext>
  </a:extLst>
</a:theme>
</file>

<file path=ppt/theme/theme9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14" ma:contentTypeDescription="Create a new document." ma:contentTypeScope="" ma:versionID="7c92c11b1eae01947e83cea547661b8b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6b55be492f80890eaf7eb807b8c12180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e0eacb3-15f5-441b-891c-24807347ed88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4334a-7a6e-4263-9609-0d242ca1ee47">
      <Terms xmlns="http://schemas.microsoft.com/office/infopath/2007/PartnerControls"/>
    </lcf76f155ced4ddcb4097134ff3c332f>
    <TaxCatchAll xmlns="12d2ee93-6a61-4c93-b8d3-946151f18509" xsi:nil="true"/>
  </documentManagement>
</p:properties>
</file>

<file path=customXml/itemProps1.xml><?xml version="1.0" encoding="utf-8"?>
<ds:datastoreItem xmlns:ds="http://schemas.openxmlformats.org/officeDocument/2006/customXml" ds:itemID="{D79EF3A7-57EE-4CFD-A7DA-DC9F9855B1DB}">
  <ds:schemaRefs>
    <ds:schemaRef ds:uri="12d2ee93-6a61-4c93-b8d3-946151f18509"/>
    <ds:schemaRef ds:uri="fd04334a-7a6e-4263-9609-0d242ca1e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7E153-9E63-4800-B50F-8D6327B2836E}">
  <ds:schemaRefs>
    <ds:schemaRef ds:uri="fd04334a-7a6e-4263-9609-0d242ca1ee47"/>
    <ds:schemaRef ds:uri="http://schemas.microsoft.com/office/2006/documentManagement/types"/>
    <ds:schemaRef ds:uri="http://www.w3.org/XML/1998/namespace"/>
    <ds:schemaRef ds:uri="http://purl.org/dc/dcmitype/"/>
    <ds:schemaRef ds:uri="12d2ee93-6a61-4c93-b8d3-946151f1850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VAKE_PPT_pohja</Template>
  <TotalTime>0</TotalTime>
  <Words>679</Words>
  <Application>Microsoft Office PowerPoint</Application>
  <PresentationFormat>Laajakuva</PresentationFormat>
  <Paragraphs>168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18</vt:i4>
      </vt:variant>
      <vt:variant>
        <vt:lpstr>Dian otsikot</vt:lpstr>
      </vt:variant>
      <vt:variant>
        <vt:i4>12</vt:i4>
      </vt:variant>
    </vt:vector>
  </HeadingPairs>
  <TitlesOfParts>
    <vt:vector size="42" baseType="lpstr">
      <vt:lpstr>Aptos</vt:lpstr>
      <vt:lpstr>Aptos Display</vt:lpstr>
      <vt:lpstr>Arial</vt:lpstr>
      <vt:lpstr>Arial Black</vt:lpstr>
      <vt:lpstr>Calibri</vt:lpstr>
      <vt:lpstr>Calibri Light</vt:lpstr>
      <vt:lpstr>Poppins ExtraBold</vt:lpstr>
      <vt:lpstr>Poppins SemiBold</vt:lpstr>
      <vt:lpstr>Wingdings</vt:lpstr>
      <vt:lpstr>Wingdings,Sans-Serif</vt:lpstr>
      <vt:lpstr>Work Sans Light</vt:lpstr>
      <vt:lpstr>Work Sans Medium</vt:lpstr>
      <vt:lpstr>Pääotsikot</vt:lpstr>
      <vt:lpstr>Sisällöt</vt:lpstr>
      <vt:lpstr>1_Sisällöt_tummansininen</vt:lpstr>
      <vt:lpstr>Väliotsikot</vt:lpstr>
      <vt:lpstr>Sitaatit</vt:lpstr>
      <vt:lpstr>Kiitos</vt:lpstr>
      <vt:lpstr>Ikonit ja kaaviot</vt:lpstr>
      <vt:lpstr>1_Pääotsikot</vt:lpstr>
      <vt:lpstr>TULsote_ja_rakenneuudistus</vt:lpstr>
      <vt:lpstr>1_Sisällöt</vt:lpstr>
      <vt:lpstr>THL</vt:lpstr>
      <vt:lpstr>2_Sisällöt</vt:lpstr>
      <vt:lpstr>1_TULsote_ja_rakenneuudistus</vt:lpstr>
      <vt:lpstr>3_Sisällöt</vt:lpstr>
      <vt:lpstr>4_Sisällöt</vt:lpstr>
      <vt:lpstr>5_Sisällöt</vt:lpstr>
      <vt:lpstr>3_Office-teema</vt:lpstr>
      <vt:lpstr>1_Vake Master ei tunnusta</vt:lpstr>
      <vt:lpstr> Nuorisovaltuusto 12.12.2026  Lapsiperheiden ja aikuissosiaalityön palvelujen toimiala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Konttinen Sanna</dc:creator>
  <cp:keywords/>
  <dc:description/>
  <cp:lastModifiedBy>Konttinen Sanna</cp:lastModifiedBy>
  <cp:revision>1</cp:revision>
  <dcterms:created xsi:type="dcterms:W3CDTF">2025-10-22T08:30:32Z</dcterms:created>
  <dcterms:modified xsi:type="dcterms:W3CDTF">2026-02-03T07:10:26Z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0x010100E3A22BAD91D3A74CBCAD3A5CC30D1602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  <property fmtid="{D5CDD505-2E9C-101B-9397-08002B2CF9AE}" pid="11" name="Order">
    <vt:r8>1200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Kokoelma">
    <vt:lpwstr/>
  </property>
</Properties>
</file>